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8.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21.xml" ContentType="application/vnd.openxmlformats-officedocument.presentationml.notesSlide+xml"/>
  <Override PartName="/ppt/embeddings/oleObject15.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notesSlides/notesSlide38.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notesSlides/notesSlide39.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6"/>
  </p:notesMasterIdLst>
  <p:handoutMasterIdLst>
    <p:handoutMasterId r:id="rId57"/>
  </p:handoutMasterIdLst>
  <p:sldIdLst>
    <p:sldId id="256" r:id="rId2"/>
    <p:sldId id="355" r:id="rId3"/>
    <p:sldId id="361" r:id="rId4"/>
    <p:sldId id="308" r:id="rId5"/>
    <p:sldId id="309" r:id="rId6"/>
    <p:sldId id="362" r:id="rId7"/>
    <p:sldId id="310" r:id="rId8"/>
    <p:sldId id="363" r:id="rId9"/>
    <p:sldId id="366" r:id="rId10"/>
    <p:sldId id="364" r:id="rId11"/>
    <p:sldId id="257" r:id="rId12"/>
    <p:sldId id="312" r:id="rId13"/>
    <p:sldId id="353" r:id="rId14"/>
    <p:sldId id="354" r:id="rId15"/>
    <p:sldId id="322" r:id="rId16"/>
    <p:sldId id="293" r:id="rId17"/>
    <p:sldId id="369" r:id="rId18"/>
    <p:sldId id="370" r:id="rId19"/>
    <p:sldId id="360" r:id="rId20"/>
    <p:sldId id="352" r:id="rId21"/>
    <p:sldId id="314" r:id="rId22"/>
    <p:sldId id="315" r:id="rId23"/>
    <p:sldId id="346" r:id="rId24"/>
    <p:sldId id="333" r:id="rId25"/>
    <p:sldId id="326" r:id="rId26"/>
    <p:sldId id="330" r:id="rId27"/>
    <p:sldId id="318" r:id="rId28"/>
    <p:sldId id="341" r:id="rId29"/>
    <p:sldId id="342" r:id="rId30"/>
    <p:sldId id="334" r:id="rId31"/>
    <p:sldId id="335" r:id="rId32"/>
    <p:sldId id="336" r:id="rId33"/>
    <p:sldId id="368" r:id="rId34"/>
    <p:sldId id="344" r:id="rId35"/>
    <p:sldId id="343" r:id="rId36"/>
    <p:sldId id="338" r:id="rId37"/>
    <p:sldId id="339" r:id="rId38"/>
    <p:sldId id="347" r:id="rId39"/>
    <p:sldId id="340" r:id="rId40"/>
    <p:sldId id="350" r:id="rId41"/>
    <p:sldId id="367" r:id="rId42"/>
    <p:sldId id="305" r:id="rId43"/>
    <p:sldId id="323" r:id="rId44"/>
    <p:sldId id="325" r:id="rId45"/>
    <p:sldId id="324" r:id="rId46"/>
    <p:sldId id="349" r:id="rId47"/>
    <p:sldId id="348" r:id="rId48"/>
    <p:sldId id="329" r:id="rId49"/>
    <p:sldId id="345" r:id="rId50"/>
    <p:sldId id="327" r:id="rId51"/>
    <p:sldId id="328" r:id="rId52"/>
    <p:sldId id="290" r:id="rId53"/>
    <p:sldId id="261" r:id="rId54"/>
    <p:sldId id="284"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33C"/>
    <a:srgbClr val="6867C9"/>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6" autoAdjust="0"/>
    <p:restoredTop sz="79967" autoAdjust="0"/>
  </p:normalViewPr>
  <p:slideViewPr>
    <p:cSldViewPr snapToObjects="1">
      <p:cViewPr varScale="1">
        <p:scale>
          <a:sx n="80" d="100"/>
          <a:sy n="80" d="100"/>
        </p:scale>
        <p:origin x="-1280" y="-104"/>
      </p:cViewPr>
      <p:guideLst>
        <p:guide orient="horz" pos="2160"/>
        <p:guide pos="2880"/>
      </p:guideLst>
    </p:cSldViewPr>
  </p:slideViewPr>
  <p:outlineViewPr>
    <p:cViewPr>
      <p:scale>
        <a:sx n="33" d="100"/>
        <a:sy n="33" d="100"/>
      </p:scale>
      <p:origin x="0" y="6328"/>
    </p:cViewPr>
  </p:outlineViewPr>
  <p:notesTextViewPr>
    <p:cViewPr>
      <p:scale>
        <a:sx n="100" d="100"/>
        <a:sy n="100" d="100"/>
      </p:scale>
      <p:origin x="0" y="0"/>
    </p:cViewPr>
  </p:notesTextViewPr>
  <p:sorterViewPr>
    <p:cViewPr>
      <p:scale>
        <a:sx n="66" d="100"/>
        <a:sy n="66" d="100"/>
      </p:scale>
      <p:origin x="0" y="10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38E5DA6E-110F-AB4D-92C5-EC2102C4EEC1}" type="presOf" srcId="{04ABF3EA-98B9-1343-BA8A-741E8FE5D3E3}" destId="{8AF4A524-F52B-4440-A9F9-3A1DF4CB697A}" srcOrd="0" destOrd="0" presId="urn:microsoft.com/office/officeart/2005/8/layout/chevron2"/>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5E5F81DE-1753-4B45-A3AB-52E83DE1D107}" type="presOf" srcId="{F8CF4B5C-CEC2-054D-BC6F-3FED5F96A56F}" destId="{B3D58B49-CB42-C846-8325-7A4083D2C37F}" srcOrd="0" destOrd="0" presId="urn:microsoft.com/office/officeart/2005/8/layout/chevron2"/>
    <dgm:cxn modelId="{1F4403DA-4D4E-B047-A5B1-C7FE913A4D78}" type="presOf" srcId="{DA2F7A9B-753C-5940-9326-5575EC688B7A}" destId="{85F784FA-C57A-AD40-AA4E-FA156BD2AD5E}" srcOrd="0" destOrd="0" presId="urn:microsoft.com/office/officeart/2005/8/layout/chevron2"/>
    <dgm:cxn modelId="{8718D8D3-B385-C746-B501-55C32D98FD41}" type="presOf" srcId="{7589F51F-AB80-D342-8C3F-01DDA82F8FC6}" destId="{F102BF34-3D59-7649-B508-CEAC905BDB78}" srcOrd="0" destOrd="0" presId="urn:microsoft.com/office/officeart/2005/8/layout/chevron2"/>
    <dgm:cxn modelId="{EB9966CE-EBE1-7F47-8F57-335C20391D85}" type="presOf" srcId="{F83B7A2F-2541-3A4A-B626-3D3173C3537D}" destId="{E5A1B35A-38C4-ED46-AE10-CB01AE840072}" srcOrd="0" destOrd="0" presId="urn:microsoft.com/office/officeart/2005/8/layout/chevron2"/>
    <dgm:cxn modelId="{9DBE6EE6-7F1F-674A-A27E-EA8A4CBD42DD}" type="presOf" srcId="{88A77627-0518-CE47-88D0-E49D1F489567}" destId="{140D0229-ABDF-8447-8C0E-A350A3284FA5}"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FEF5538-CC9F-6840-B3E2-23FCAB9102DB}" type="presOf" srcId="{0ABC8424-F417-2B41-BBE7-2A831428DD7B}" destId="{08D58051-A8C9-7246-B3C7-2E7B2719FB21}" srcOrd="0" destOrd="0" presId="urn:microsoft.com/office/officeart/2005/8/layout/chevron2"/>
    <dgm:cxn modelId="{20C86BCC-7FDF-5F42-ABE0-2862E33116EE}" type="presOf" srcId="{0AEC35E5-59D2-0D4C-B17A-5DAA3F09C4F9}" destId="{E0FCF20F-D4E4-D748-85DE-5D83A0162939}"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D0854E25-371E-004B-BE1E-DB9BC29D0874}" type="presOf" srcId="{6115D681-DD33-2B47-AE81-F02DC89119CC}" destId="{2C8162BB-23EA-A74B-BA12-6F75BA0F5FB9}" srcOrd="0" destOrd="0" presId="urn:microsoft.com/office/officeart/2005/8/layout/chevron2"/>
    <dgm:cxn modelId="{01E2CE57-5848-5940-AFC9-E3FB495F2FB7}" type="presOf" srcId="{E4A0FCB7-3E5E-9D44-A77C-6E61DF8038DB}" destId="{0AFC41FA-2774-884B-9FFD-0AE0599B97BA}"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E5864BA1-7540-F24F-9A3B-493E8F81E936}" type="presOf" srcId="{8CC1A3AB-BB89-524E-BBF0-E2AA6A84A4A4}" destId="{99721F36-21A9-534C-9B7E-637A8EE471D6}"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BBBB1A4B-795A-7547-B4C4-0FC9BB57B6AD}" type="presOf" srcId="{1080FA8E-6D7B-0646-A13B-611FC6F92AD4}" destId="{F6DA7A15-744B-4D47-AD47-BD5CE6FB5F87}" srcOrd="0" destOrd="0" presId="urn:microsoft.com/office/officeart/2005/8/layout/chevron2"/>
    <dgm:cxn modelId="{528CCAEA-CCBA-3743-84A3-A306FBC1C4D6}" type="presOf" srcId="{1314D9B6-2696-1F4F-B603-D9743DCF12C8}" destId="{335F2769-B0BE-AD44-9295-30FDC90A8D02}"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D9037F1E-18BF-DA4E-9134-EF22358624DF}" type="presOf" srcId="{01289ACA-B2D1-6948-97A2-E2BEC88646F0}" destId="{8CA23437-A322-C24C-8DA8-2F59E1688E0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130D6842-14D9-594A-AA45-BAB93C7766F7}" type="presOf" srcId="{2DA7DA32-E34D-5244-985C-485E375BFE93}" destId="{DF49D30E-DEAF-8246-9042-EC6102F68D86}" srcOrd="0" destOrd="0" presId="urn:microsoft.com/office/officeart/2005/8/layout/chevron2"/>
    <dgm:cxn modelId="{5FE8F6B8-E55F-2240-BD11-18614D99D5DF}" srcId="{F83B7A2F-2541-3A4A-B626-3D3173C3537D}" destId="{2DA7DA32-E34D-5244-985C-485E375BFE93}" srcOrd="4" destOrd="0" parTransId="{8131FA47-AF7F-9A40-8C15-7DA2FD1B2FD5}" sibTransId="{75355628-C2F7-FC45-AE3E-06A5BB325DA4}"/>
    <dgm:cxn modelId="{5DD6F7F4-8259-6F4A-ABA1-AE130E4F6788}" type="presParOf" srcId="{E5A1B35A-38C4-ED46-AE10-CB01AE840072}" destId="{4740BB5B-AC92-E24D-826E-FB53870D4F2D}" srcOrd="0" destOrd="0" presId="urn:microsoft.com/office/officeart/2005/8/layout/chevron2"/>
    <dgm:cxn modelId="{BF874B3E-E844-C54E-B247-9A75FA9823EE}" type="presParOf" srcId="{4740BB5B-AC92-E24D-826E-FB53870D4F2D}" destId="{99721F36-21A9-534C-9B7E-637A8EE471D6}" srcOrd="0" destOrd="0" presId="urn:microsoft.com/office/officeart/2005/8/layout/chevron2"/>
    <dgm:cxn modelId="{CBFEB746-085F-1844-BADE-48303430D713}" type="presParOf" srcId="{4740BB5B-AC92-E24D-826E-FB53870D4F2D}" destId="{335F2769-B0BE-AD44-9295-30FDC90A8D02}" srcOrd="1" destOrd="0" presId="urn:microsoft.com/office/officeart/2005/8/layout/chevron2"/>
    <dgm:cxn modelId="{4338A15B-9519-0941-928F-4217353D6954}" type="presParOf" srcId="{E5A1B35A-38C4-ED46-AE10-CB01AE840072}" destId="{33E56E61-F6F6-CA4C-BA19-8BC2FB37377B}" srcOrd="1" destOrd="0" presId="urn:microsoft.com/office/officeart/2005/8/layout/chevron2"/>
    <dgm:cxn modelId="{0ECAA9BB-58E0-A64C-960F-81378B0C21C6}" type="presParOf" srcId="{E5A1B35A-38C4-ED46-AE10-CB01AE840072}" destId="{F0E23D60-9750-5341-9304-8D0127181969}" srcOrd="2" destOrd="0" presId="urn:microsoft.com/office/officeart/2005/8/layout/chevron2"/>
    <dgm:cxn modelId="{E81F61E9-41B1-AA4B-A15C-1778F9F025A7}" type="presParOf" srcId="{F0E23D60-9750-5341-9304-8D0127181969}" destId="{85F784FA-C57A-AD40-AA4E-FA156BD2AD5E}" srcOrd="0" destOrd="0" presId="urn:microsoft.com/office/officeart/2005/8/layout/chevron2"/>
    <dgm:cxn modelId="{462C81D3-24F7-144D-B8A1-C8B90B47E5F7}" type="presParOf" srcId="{F0E23D60-9750-5341-9304-8D0127181969}" destId="{B3D58B49-CB42-C846-8325-7A4083D2C37F}" srcOrd="1" destOrd="0" presId="urn:microsoft.com/office/officeart/2005/8/layout/chevron2"/>
    <dgm:cxn modelId="{8B09AD43-1190-5B46-BBAF-4DFC9F1DF59A}" type="presParOf" srcId="{E5A1B35A-38C4-ED46-AE10-CB01AE840072}" destId="{26FBA24D-1E59-004A-95E7-645F107F945E}" srcOrd="3" destOrd="0" presId="urn:microsoft.com/office/officeart/2005/8/layout/chevron2"/>
    <dgm:cxn modelId="{C82F7D1B-184C-004B-A391-271E6828ED25}" type="presParOf" srcId="{E5A1B35A-38C4-ED46-AE10-CB01AE840072}" destId="{2A0A09A3-4F70-CD40-870A-8E067BAD3079}" srcOrd="4" destOrd="0" presId="urn:microsoft.com/office/officeart/2005/8/layout/chevron2"/>
    <dgm:cxn modelId="{8F0452F5-AB3B-954D-9F45-DB7E29B12F2D}" type="presParOf" srcId="{2A0A09A3-4F70-CD40-870A-8E067BAD3079}" destId="{8AF4A524-F52B-4440-A9F9-3A1DF4CB697A}" srcOrd="0" destOrd="0" presId="urn:microsoft.com/office/officeart/2005/8/layout/chevron2"/>
    <dgm:cxn modelId="{6CBEFFDA-27BE-374C-BA43-65AE9472F878}" type="presParOf" srcId="{2A0A09A3-4F70-CD40-870A-8E067BAD3079}" destId="{E0FCF20F-D4E4-D748-85DE-5D83A0162939}" srcOrd="1" destOrd="0" presId="urn:microsoft.com/office/officeart/2005/8/layout/chevron2"/>
    <dgm:cxn modelId="{D275C3B9-E3D7-C34C-AD97-EAAB1A54AE33}" type="presParOf" srcId="{E5A1B35A-38C4-ED46-AE10-CB01AE840072}" destId="{070EAA09-E730-1B47-A320-B7B8A8D0BD8C}" srcOrd="5" destOrd="0" presId="urn:microsoft.com/office/officeart/2005/8/layout/chevron2"/>
    <dgm:cxn modelId="{D1A40CED-9C9A-5E49-A34F-84A4CB101B77}" type="presParOf" srcId="{E5A1B35A-38C4-ED46-AE10-CB01AE840072}" destId="{E24E4A4D-D183-9A4C-B6E5-1B8EA53BD8CC}" srcOrd="6" destOrd="0" presId="urn:microsoft.com/office/officeart/2005/8/layout/chevron2"/>
    <dgm:cxn modelId="{17EECCC4-8435-1545-86F4-A1A3256825B9}" type="presParOf" srcId="{E24E4A4D-D183-9A4C-B6E5-1B8EA53BD8CC}" destId="{2C8162BB-23EA-A74B-BA12-6F75BA0F5FB9}" srcOrd="0" destOrd="0" presId="urn:microsoft.com/office/officeart/2005/8/layout/chevron2"/>
    <dgm:cxn modelId="{2BED5E5E-CFB5-0849-93A3-F9F597217714}" type="presParOf" srcId="{E24E4A4D-D183-9A4C-B6E5-1B8EA53BD8CC}" destId="{140D0229-ABDF-8447-8C0E-A350A3284FA5}" srcOrd="1" destOrd="0" presId="urn:microsoft.com/office/officeart/2005/8/layout/chevron2"/>
    <dgm:cxn modelId="{F09C4E56-8A70-8949-A79B-61C5CB31B4B3}" type="presParOf" srcId="{E5A1B35A-38C4-ED46-AE10-CB01AE840072}" destId="{A542ADEC-5BE5-3D47-8D80-6619F836D248}" srcOrd="7" destOrd="0" presId="urn:microsoft.com/office/officeart/2005/8/layout/chevron2"/>
    <dgm:cxn modelId="{434C5AC7-78E9-C14E-88D6-FCE124338523}" type="presParOf" srcId="{E5A1B35A-38C4-ED46-AE10-CB01AE840072}" destId="{51FB97EF-769B-3A4E-A77D-4BD28EEFE754}" srcOrd="8" destOrd="0" presId="urn:microsoft.com/office/officeart/2005/8/layout/chevron2"/>
    <dgm:cxn modelId="{0F15F35A-F976-DD4A-9B63-35722F285809}" type="presParOf" srcId="{51FB97EF-769B-3A4E-A77D-4BD28EEFE754}" destId="{DF49D30E-DEAF-8246-9042-EC6102F68D86}" srcOrd="0" destOrd="0" presId="urn:microsoft.com/office/officeart/2005/8/layout/chevron2"/>
    <dgm:cxn modelId="{ADF42EFF-31A9-F648-81EC-ECC0A09F97B3}" type="presParOf" srcId="{51FB97EF-769B-3A4E-A77D-4BD28EEFE754}" destId="{0AFC41FA-2774-884B-9FFD-0AE0599B97BA}" srcOrd="1" destOrd="0" presId="urn:microsoft.com/office/officeart/2005/8/layout/chevron2"/>
    <dgm:cxn modelId="{D0CF645B-2EC8-234E-9CFA-93FF6C5600E9}" type="presParOf" srcId="{E5A1B35A-38C4-ED46-AE10-CB01AE840072}" destId="{789A6DB5-206C-0349-9893-B53AA289F38B}" srcOrd="9" destOrd="0" presId="urn:microsoft.com/office/officeart/2005/8/layout/chevron2"/>
    <dgm:cxn modelId="{99C798D5-89D7-734F-8113-357BC05843A4}" type="presParOf" srcId="{E5A1B35A-38C4-ED46-AE10-CB01AE840072}" destId="{10B2C383-450D-8648-A2D2-600B19F1DC1A}" srcOrd="10" destOrd="0" presId="urn:microsoft.com/office/officeart/2005/8/layout/chevron2"/>
    <dgm:cxn modelId="{AE14174F-8F71-4D4F-B3DD-A84A7646D4AA}" type="presParOf" srcId="{10B2C383-450D-8648-A2D2-600B19F1DC1A}" destId="{F102BF34-3D59-7649-B508-CEAC905BDB78}" srcOrd="0" destOrd="0" presId="urn:microsoft.com/office/officeart/2005/8/layout/chevron2"/>
    <dgm:cxn modelId="{52014969-746F-BB4F-AA0D-664880A50C4E}" type="presParOf" srcId="{10B2C383-450D-8648-A2D2-600B19F1DC1A}" destId="{F6DA7A15-744B-4D47-AD47-BD5CE6FB5F87}" srcOrd="1" destOrd="0" presId="urn:microsoft.com/office/officeart/2005/8/layout/chevron2"/>
    <dgm:cxn modelId="{7639A6F6-455D-6F47-BF8A-560E08C094BC}" type="presParOf" srcId="{E5A1B35A-38C4-ED46-AE10-CB01AE840072}" destId="{1B322A16-6F07-5E44-9AB8-BC0345B810C8}" srcOrd="11" destOrd="0" presId="urn:microsoft.com/office/officeart/2005/8/layout/chevron2"/>
    <dgm:cxn modelId="{D5D94FEF-2893-F34E-B107-E5808A4D9FFF}" type="presParOf" srcId="{E5A1B35A-38C4-ED46-AE10-CB01AE840072}" destId="{9BE3A252-A4D5-0D44-9677-BF372F51265F}" srcOrd="12" destOrd="0" presId="urn:microsoft.com/office/officeart/2005/8/layout/chevron2"/>
    <dgm:cxn modelId="{3798CB63-1E0D-F24B-A569-81BA5B64899E}" type="presParOf" srcId="{9BE3A252-A4D5-0D44-9677-BF372F51265F}" destId="{08D58051-A8C9-7246-B3C7-2E7B2719FB21}" srcOrd="0" destOrd="0" presId="urn:microsoft.com/office/officeart/2005/8/layout/chevron2"/>
    <dgm:cxn modelId="{31279EF2-97B5-1F4A-A603-19E0FFAEA857}"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08E33303-DE74-AB43-A6EB-5817F47E355D}" type="presOf" srcId="{DA2F7A9B-753C-5940-9326-5575EC688B7A}" destId="{85F784FA-C57A-AD40-AA4E-FA156BD2AD5E}"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A6123265-2E22-CE49-83D7-DCAEF06E6BAF}" type="presOf" srcId="{1080FA8E-6D7B-0646-A13B-611FC6F92AD4}" destId="{F6DA7A15-744B-4D47-AD47-BD5CE6FB5F87}"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9DBD3F80-6D4A-7F43-AA0E-34C443107206}" type="presOf" srcId="{2DA7DA32-E34D-5244-985C-485E375BFE93}" destId="{DF49D30E-DEAF-8246-9042-EC6102F68D86}" srcOrd="0" destOrd="0" presId="urn:microsoft.com/office/officeart/2005/8/layout/chevron2"/>
    <dgm:cxn modelId="{665DA169-49E0-AD45-9AF3-5389FB568BA8}" type="presOf" srcId="{88A77627-0518-CE47-88D0-E49D1F489567}" destId="{140D0229-ABDF-8447-8C0E-A350A3284FA5}"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331F20B-52E7-9A43-806D-4341303B2E34}" type="presOf" srcId="{0AEC35E5-59D2-0D4C-B17A-5DAA3F09C4F9}" destId="{E0FCF20F-D4E4-D748-85DE-5D83A0162939}"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54F7AD3D-8813-1345-9E11-3EA2158FD617}" type="presOf" srcId="{8CC1A3AB-BB89-524E-BBF0-E2AA6A84A4A4}" destId="{99721F36-21A9-534C-9B7E-637A8EE471D6}" srcOrd="0" destOrd="0" presId="urn:microsoft.com/office/officeart/2005/8/layout/chevron2"/>
    <dgm:cxn modelId="{22BA7322-7331-8949-B61C-1C47E979AC39}" type="presOf" srcId="{0ABC8424-F417-2B41-BBE7-2A831428DD7B}" destId="{08D58051-A8C9-7246-B3C7-2E7B2719FB21}" srcOrd="0" destOrd="0" presId="urn:microsoft.com/office/officeart/2005/8/layout/chevron2"/>
    <dgm:cxn modelId="{CA62B780-324E-3349-9F04-C205CA6E77F4}" type="presOf" srcId="{F8CF4B5C-CEC2-054D-BC6F-3FED5F96A56F}" destId="{B3D58B49-CB42-C846-8325-7A4083D2C37F}"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159BBCA4-0967-2745-A936-46D6CAAE69EB}" type="presOf" srcId="{01289ACA-B2D1-6948-97A2-E2BEC88646F0}" destId="{8CA23437-A322-C24C-8DA8-2F59E1688E02}"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93B86A86-D8D7-2A47-9306-B16E271B1F7A}" type="presOf" srcId="{F83B7A2F-2541-3A4A-B626-3D3173C3537D}" destId="{E5A1B35A-38C4-ED46-AE10-CB01AE840072}"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F8797642-B3AB-374C-9606-05459FBBA77E}" type="presOf" srcId="{F83B7A2F-2541-3A4A-B626-3D3173C3537D}" destId="{E5A1B35A-38C4-ED46-AE10-CB01AE84007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6E1818C3-0693-0A41-A8BC-0F4371EBD381}" type="presOf" srcId="{8CC1A3AB-BB89-524E-BBF0-E2AA6A84A4A4}" destId="{99721F36-21A9-534C-9B7E-637A8EE471D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92BD375-D16E-7E4A-985B-856A15743581}" type="presOf" srcId="{1080FA8E-6D7B-0646-A13B-611FC6F92AD4}" destId="{F6DA7A15-744B-4D47-AD47-BD5CE6FB5F87}"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DFB9CF59-575F-D14D-89DB-88AA8E6D4F3E}" type="presOf" srcId="{2DA7DA32-E34D-5244-985C-485E375BFE93}" destId="{DF49D30E-DEAF-8246-9042-EC6102F68D86}"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201E272B-16E1-4446-AD1F-612E8FFD9A43}" type="presOf" srcId="{F8CF4B5C-CEC2-054D-BC6F-3FED5F96A56F}" destId="{B3D58B49-CB42-C846-8325-7A4083D2C37F}"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E37D4861-C5A9-A040-855F-A5F5C7A6562B}" type="presOf" srcId="{0ABC8424-F417-2B41-BBE7-2A831428DD7B}" destId="{08D58051-A8C9-7246-B3C7-2E7B2719FB21}" srcOrd="0" destOrd="0" presId="urn:microsoft.com/office/officeart/2005/8/layout/chevron2"/>
    <dgm:cxn modelId="{FB9AF53A-457F-F448-9522-353930CD51D2}" type="presOf" srcId="{6115D681-DD33-2B47-AE81-F02DC89119CC}" destId="{2C8162BB-23EA-A74B-BA12-6F75BA0F5FB9}"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C218B4F2-836D-024A-81B8-0A662EAA93C9}" type="presOf" srcId="{0AEC35E5-59D2-0D4C-B17A-5DAA3F09C4F9}" destId="{E0FCF20F-D4E4-D748-85DE-5D83A0162939}"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BBF0271D-E2F7-884A-B5CE-7B262B67E822}" type="presOf" srcId="{04ABF3EA-98B9-1343-BA8A-741E8FE5D3E3}" destId="{8AF4A524-F52B-4440-A9F9-3A1DF4CB697A}"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1.emf"/><Relationship Id="rId2" Type="http://schemas.openxmlformats.org/officeDocument/2006/relationships/image" Target="../media/image7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2.emf"/><Relationship Id="rId2" Type="http://schemas.openxmlformats.org/officeDocument/2006/relationships/image" Target="../media/image8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4.wmf"/><Relationship Id="rId2" Type="http://schemas.openxmlformats.org/officeDocument/2006/relationships/image" Target="../media/image85.wmf"/><Relationship Id="rId3"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 Id="rId3"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Andrew Ritchie and today I will be discussing my dissertation research: Quantifying Electrostatic Fields at Protein Interfaces using Classical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 I’m going to present, I am looking exclusively</a:t>
            </a:r>
            <a:r>
              <a:rPr lang="en-US" baseline="0" dirty="0" smtClean="0"/>
              <a:t> at Rap1a docked to its downstream effector, </a:t>
            </a:r>
            <a:r>
              <a:rPr lang="en-US" baseline="0" dirty="0" err="1" smtClean="0"/>
              <a:t>RalGDS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142818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before, we are using VSE to look at electrostatic fields at the protein-protein interface.  To do so, we have made six different Ral systems, each with a mutation from one interface amino acid to cyanocysteine.</a:t>
            </a:r>
          </a:p>
          <a:p>
            <a:r>
              <a:rPr lang="en-US" baseline="0" dirty="0" smtClean="0"/>
              <a:t>… </a:t>
            </a:r>
            <a:endParaRPr lang="en-US" baseline="0" dirty="0" smtClean="0"/>
          </a:p>
          <a:p>
            <a:endParaRPr lang="en-US" baseline="0" dirty="0" smtClean="0"/>
          </a:p>
          <a:p>
            <a:r>
              <a:rPr lang="en-US" baseline="0" dirty="0" smtClean="0"/>
              <a:t>Rap K31E (and E30D/K31E) have a </a:t>
            </a:r>
            <a:r>
              <a:rPr lang="en-US" baseline="0" dirty="0" err="1" smtClean="0"/>
              <a:t>Kd</a:t>
            </a:r>
            <a:r>
              <a:rPr lang="en-US" baseline="0" dirty="0" smtClean="0"/>
              <a:t> of 1.8 and 1.0</a:t>
            </a:r>
            <a:r>
              <a:rPr lang="en-US" baseline="0" smtClean="0"/>
              <a:t>, respectively</a:t>
            </a:r>
            <a:endParaRPr lang="en-US" dirty="0"/>
          </a:p>
          <a:p>
            <a:r>
              <a:rPr lang="en-US" dirty="0"/>
              <a:t>----- Meeting Notes (8/5/15 16:06) -----</a:t>
            </a:r>
          </a:p>
          <a:p>
            <a:r>
              <a:rPr lang="en-US" dirty="0" smtClean="0"/>
              <a:t>"</a:t>
            </a:r>
            <a:r>
              <a:rPr lang="en-US" dirty="0"/>
              <a:t>We were interested in for physiological reasons in mutations on 30 and 31..."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(8/5/15 16:06) -----</a:t>
            </a:r>
          </a:p>
          <a:p>
            <a:r>
              <a:rPr lang="en-US" dirty="0"/>
              <a:t>ALWAYS TELL US WHAT WE ARE LOOKING AT, don't let the audience get tricked into trying to interpret the bar chart.</a:t>
            </a:r>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15</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16</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ensembles of structures, let’s move on to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650184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remind you that</a:t>
            </a:r>
            <a:r>
              <a:rPr lang="en-US" baseline="0" dirty="0" smtClean="0"/>
              <a:t> we’ve used a refinement approach to how we go about calculating electrostatic fields.  This means that we may have started with a single method (PB), but we used the results of that to formulate new hypotheses on the sort of changes that may be required to improve the veracity of these sorts of calculations.</a:t>
            </a:r>
          </a:p>
        </p:txBody>
      </p:sp>
      <p:sp>
        <p:nvSpPr>
          <p:cNvPr id="4" name="Slide Number Placeholder 3"/>
          <p:cNvSpPr>
            <a:spLocks noGrp="1"/>
          </p:cNvSpPr>
          <p:nvPr>
            <p:ph type="sldNum" sz="quarter" idx="10"/>
          </p:nvPr>
        </p:nvSpPr>
        <p:spPr/>
        <p:txBody>
          <a:bodyPr/>
          <a:lstStyle/>
          <a:p>
            <a:fld id="{EB472275-5521-424D-95CC-578A0DF36A2B}" type="slidenum">
              <a:rPr lang="en-US" smtClean="0"/>
              <a:t>20</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I’ve looked at</a:t>
            </a:r>
            <a:r>
              <a:rPr lang="en-US" baseline="0" dirty="0" smtClean="0"/>
              <a:t> multiple enhanced MD methods and ways of calculating electrostatics fields.  However, the majority of my works has been on…</a:t>
            </a:r>
            <a:endParaRPr lang="en-US" dirty="0" smtClean="0"/>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p>
          <a:p>
            <a:r>
              <a:rPr lang="en-US" baseline="0" dirty="0" smtClean="0"/>
              <a:t>----- Meeting Notes (8/5/15 16:06) -----</a:t>
            </a:r>
          </a:p>
          <a:p>
            <a:r>
              <a:rPr lang="en-US" baseline="0" dirty="0" smtClean="0"/>
              <a:t>Went through this too fast.  It's really the summary of everything I have done.  Add citations to papers. This is not translating to that fact that this is projects that I have worked on.  Try to make this more big-picture.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22</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Meeting Notes (8/5/15 16:06)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Add PB equation after "Poisson Boltzmann: "</a:t>
            </a:r>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2093602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a:t>
            </a:r>
            <a:r>
              <a:rPr lang="en-US" baseline="0" dirty="0" smtClean="0"/>
              <a:t> box numeric weakly sensitive to grid location. </a:t>
            </a:r>
          </a:p>
          <a:p>
            <a:r>
              <a:rPr lang="en-US" baseline="0" dirty="0" smtClean="0"/>
              <a:t>Large box RFM has higher correlation, shows sensitivity to box.</a:t>
            </a:r>
          </a:p>
          <a:p>
            <a:r>
              <a:rPr lang="en-US" baseline="0" dirty="0" smtClean="0"/>
              <a:t>Correlations increased in numeric difference but not RFM difference</a:t>
            </a:r>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box numeric VERY sensitive</a:t>
            </a:r>
            <a:r>
              <a:rPr lang="en-US" baseline="0" dirty="0" smtClean="0"/>
              <a:t> to box location</a:t>
            </a:r>
          </a:p>
          <a:p>
            <a:r>
              <a:rPr lang="en-US" dirty="0" smtClean="0"/>
              <a:t>Small box RFM much less sensitive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2871454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Sphere does not help either calculation methods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t>
            </a:r>
            <a:r>
              <a:rPr lang="en-US" dirty="0" smtClean="0"/>
              <a:t>a water was within 5 </a:t>
            </a:r>
            <a:r>
              <a:rPr lang="en-US" dirty="0" err="1" smtClean="0"/>
              <a:t>Å</a:t>
            </a:r>
            <a:r>
              <a:rPr lang="en-US" dirty="0" smtClean="0"/>
              <a:t> of the nitrile, it remained within 5 </a:t>
            </a:r>
            <a:r>
              <a:rPr lang="en-US" dirty="0" err="1" smtClean="0"/>
              <a:t>Å</a:t>
            </a:r>
            <a:r>
              <a:rPr lang="en-US" dirty="0" smtClean="0"/>
              <a:t> for an average of 20±4.2 </a:t>
            </a:r>
            <a:r>
              <a:rPr lang="en-US" dirty="0" smtClean="0"/>
              <a:t>frames</a:t>
            </a:r>
            <a:endParaRPr lang="en-US"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I’m going to tell you why it is important to understand protein electrostatics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2156615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H-bonding also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a:t>
            </a:r>
            <a:r>
              <a:rPr lang="en-US" dirty="0" smtClean="0"/>
              <a:t>%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Nearest water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35</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37</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41</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46</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47</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52</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do so, I first</a:t>
            </a:r>
            <a:r>
              <a:rPr lang="en-US" sz="1200" baseline="0" dirty="0" smtClean="0"/>
              <a:t> need to mention structure.  Here we see two </a:t>
            </a:r>
            <a:r>
              <a:rPr lang="en-US" sz="1200" baseline="0" dirty="0" err="1" smtClean="0"/>
              <a:t>GTPases</a:t>
            </a:r>
            <a:r>
              <a:rPr lang="en-US" sz="1200" baseline="0" dirty="0" smtClean="0"/>
              <a:t>, p21 Ras (red) and Rap1a (blue), where the backbones have been aligned.  Structurally, they are nearly identical. However, they bind the downstream effector, Ral Guanosine Dissociation Stimulator, with an order of magnitude difference in dissociation constant.  Because they are so structurally similar, electrostatics must be responsible for this selectivity.</a:t>
            </a:r>
            <a:endParaRPr lang="en-US" sz="1200" dirty="0" smtClean="0"/>
          </a:p>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a:p>
            <a:r>
              <a:rPr lang="en-US" sz="1200" dirty="0" smtClean="0"/>
              <a:t>----- Meeting Notes (8/5/15 16:06) -----</a:t>
            </a:r>
          </a:p>
          <a:p>
            <a:r>
              <a:rPr lang="en-US" sz="1200" dirty="0" smtClean="0"/>
              <a:t>Say </a:t>
            </a:r>
            <a:r>
              <a:rPr lang="en-US" sz="1200" dirty="0" smtClean="0"/>
              <a:t>"Protein electrostatics are the forces caused by the orientation and locations of charges in space, as related to proteins".  I'm not telling them what electrostatics are.</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doing a simple Poisson-Boltzmann</a:t>
            </a:r>
            <a:r>
              <a:rPr lang="en-US" baseline="0" dirty="0" smtClean="0"/>
              <a:t> electrostatics calculation on a protein shows that the electrostatic topology is very heterogeneous.  This is demonstrated by the structure on the left, p21 Ras bound to Ral, where the protein complex has been opened like a book, so the figure on the top is looking at the binding surface of Ras from the perspective of Ral and the figure on the bottom is the binding surface of Ral from the perspective of Ras.  Here we have mapped the component of the electrostatic that is perpendicular to the surface to the surface.  We can see that the field is not only heterogeneous, but spans a large range, more than 50 MV/cm.</a:t>
            </a:r>
          </a:p>
          <a:p>
            <a:endParaRPr lang="en-US" baseline="0" dirty="0" smtClean="0"/>
          </a:p>
          <a:p>
            <a:r>
              <a:rPr lang="en-US" baseline="0" dirty="0" smtClean="0"/>
              <a:t>So if protein electrostatics are important, how do we experimentally look at them?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at protein electrostatic</a:t>
            </a:r>
            <a:r>
              <a:rPr lang="en-US" baseline="0" dirty="0" smtClean="0"/>
              <a:t> fields using the vibrational stark effect</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68467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VSE is a way to relate changes</a:t>
            </a:r>
            <a:r>
              <a:rPr lang="en-US" baseline="0" dirty="0" smtClean="0"/>
              <a:t> in electrostatic fields perpendicular to some vibrational chromophore dipole moment with changes in vibrational absorption energy.  In our case, we are looking at cyanocysteine as our vibrational chromophore.</a:t>
            </a:r>
            <a:endParaRPr lang="en-US" dirty="0" smtClean="0"/>
          </a:p>
          <a:p>
            <a:endParaRPr lang="en-US" dirty="0" smtClean="0"/>
          </a:p>
          <a:p>
            <a:r>
              <a:rPr lang="en-US" dirty="0" smtClean="0"/>
              <a:t>Don’t spend too long on this: VSE is</a:t>
            </a:r>
            <a:r>
              <a:rPr lang="en-US" baseline="0" dirty="0" smtClean="0"/>
              <a:t> a way to relate changes in electrostatic fields with vibrational absorption energy shifts</a:t>
            </a:r>
          </a:p>
          <a:p>
            <a:r>
              <a:rPr lang="en-US" baseline="0" dirty="0" smtClean="0"/>
              <a:t>----- Meeting Notes (8/5/15 16:06) -----</a:t>
            </a:r>
          </a:p>
          <a:p>
            <a:r>
              <a:rPr lang="en-US" baseline="0" dirty="0" smtClean="0"/>
              <a:t>Try not to say red and blue shift, try to say increase and decrease absorption energy.</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measure protein fields.</a:t>
            </a:r>
            <a:r>
              <a:rPr lang="en-US" baseline="0" dirty="0" smtClean="0"/>
              <a:t>  Now let me take a moment to introduce our experimental system.</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8</a:t>
            </a:fld>
            <a:endParaRPr lang="en-US"/>
          </a:p>
        </p:txBody>
      </p:sp>
    </p:spTree>
    <p:extLst>
      <p:ext uri="{BB962C8B-B14F-4D97-AF65-F5344CB8AC3E}">
        <p14:creationId xmlns:p14="http://schemas.microsoft.com/office/powerpoint/2010/main" val="250968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is the crystal structure of Rap1a docked to </a:t>
            </a:r>
            <a:r>
              <a:rPr lang="en-US" baseline="0" dirty="0" err="1" smtClean="0"/>
              <a:t>Raf</a:t>
            </a:r>
            <a:r>
              <a:rPr lang="en-US" baseline="0" dirty="0" smtClean="0"/>
              <a:t>, 1GUA, and p21 Ras docked to </a:t>
            </a:r>
            <a:r>
              <a:rPr lang="en-US" baseline="0" dirty="0" err="1" smtClean="0"/>
              <a:t>RalGDS</a:t>
            </a:r>
            <a:r>
              <a:rPr lang="en-US" baseline="0" dirty="0" smtClean="0"/>
              <a:t>, 1LFD. </a:t>
            </a:r>
            <a:endParaRPr lang="en-US" baseline="0" dirty="0" smtClean="0"/>
          </a:p>
          <a:p>
            <a:r>
              <a:rPr lang="en-US" baseline="0" dirty="0" smtClean="0"/>
              <a:t>-</a:t>
            </a:r>
            <a:r>
              <a:rPr lang="en-US" baseline="0" dirty="0" smtClean="0"/>
              <a:t>---- Meeting Notes (8/5/15 16:06) -----</a:t>
            </a:r>
          </a:p>
          <a:p>
            <a:r>
              <a:rPr lang="en-US" baseline="0" dirty="0" smtClean="0"/>
              <a:t>On the top is the GTPase and on the bottom is the effector.  What we're looking at is the docking of the GTPase to the effector.  </a:t>
            </a:r>
            <a:endParaRPr lang="en-US" baseline="0" dirty="0" smtClean="0"/>
          </a:p>
          <a:p>
            <a:endParaRPr lang="en-US" baseline="0" dirty="0" smtClean="0"/>
          </a:p>
          <a:p>
            <a:r>
              <a:rPr lang="en-US" baseline="0" dirty="0" smtClean="0"/>
              <a:t>WT Rap/Ral: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9</a:t>
            </a:fld>
            <a:endParaRPr lang="en-US"/>
          </a:p>
        </p:txBody>
      </p:sp>
    </p:spTree>
    <p:extLst>
      <p:ext uri="{BB962C8B-B14F-4D97-AF65-F5344CB8AC3E}">
        <p14:creationId xmlns:p14="http://schemas.microsoft.com/office/powerpoint/2010/main" val="1013631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8/6/15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22.emf"/><Relationship Id="rId5" Type="http://schemas.openxmlformats.org/officeDocument/2006/relationships/oleObject" Target="../embeddings/oleObject8.bin"/><Relationship Id="rId6" Type="http://schemas.openxmlformats.org/officeDocument/2006/relationships/image" Target="../media/image21.emf"/><Relationship Id="rId7"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2.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0.emf"/></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oleObject" Target="../embeddings/oleObject9.bin"/><Relationship Id="rId5" Type="http://schemas.openxmlformats.org/officeDocument/2006/relationships/image" Target="../media/image31.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3.emf"/><Relationship Id="rId5" Type="http://schemas.openxmlformats.org/officeDocument/2006/relationships/image" Target="../media/image34.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em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1" Type="http://schemas.openxmlformats.org/officeDocument/2006/relationships/image" Target="../media/image39.emf"/><Relationship Id="rId12" Type="http://schemas.openxmlformats.org/officeDocument/2006/relationships/oleObject" Target="../embeddings/oleObject13.bin"/><Relationship Id="rId13" Type="http://schemas.openxmlformats.org/officeDocument/2006/relationships/image" Target="../media/image40.emf"/><Relationship Id="rId1" Type="http://schemas.openxmlformats.org/officeDocument/2006/relationships/vmlDrawing" Target="../drawings/vmlDrawing5.vml"/><Relationship Id="rId2" Type="http://schemas.openxmlformats.org/officeDocument/2006/relationships/slideLayout" Target="../slideLayouts/slideLayout6.xml"/><Relationship Id="rId3" Type="http://schemas.openxmlformats.org/officeDocument/2006/relationships/notesSlide" Target="../notesSlides/notesSlide20.xml"/><Relationship Id="rId4" Type="http://schemas.openxmlformats.org/officeDocument/2006/relationships/image" Target="../media/image37.emf"/><Relationship Id="rId5" Type="http://schemas.openxmlformats.org/officeDocument/2006/relationships/oleObject" Target="../embeddings/oleObject11.bin"/><Relationship Id="rId6" Type="http://schemas.openxmlformats.org/officeDocument/2006/relationships/image" Target="../media/image38.emf"/><Relationship Id="rId7" Type="http://schemas.openxmlformats.org/officeDocument/2006/relationships/image" Target="../media/image35.png"/><Relationship Id="rId8" Type="http://schemas.openxmlformats.org/officeDocument/2006/relationships/image" Target="../media/image41.png"/><Relationship Id="rId9" Type="http://schemas.openxmlformats.org/officeDocument/2006/relationships/image" Target="../media/image42.emf"/><Relationship Id="rId10"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43.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45.emf"/><Relationship Id="rId5" Type="http://schemas.openxmlformats.org/officeDocument/2006/relationships/oleObject" Target="../embeddings/oleObject15.bin"/><Relationship Id="rId6" Type="http://schemas.openxmlformats.org/officeDocument/2006/relationships/image" Target="../media/image44.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emf"/></Relationships>
</file>

<file path=ppt/slides/_rels/slide34.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4.png"/><Relationship Id="rId5" Type="http://schemas.openxmlformats.org/officeDocument/2006/relationships/package" Target="../embeddings/Microsoft_Word_Document2.docx"/><Relationship Id="rId6" Type="http://schemas.openxmlformats.org/officeDocument/2006/relationships/image" Target="../media/image55.png"/><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56.png"/><Relationship Id="rId6" Type="http://schemas.openxmlformats.org/officeDocument/2006/relationships/image" Target="../media/image57.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8.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emf"/><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65.emf"/><Relationship Id="rId5" Type="http://schemas.openxmlformats.org/officeDocument/2006/relationships/oleObject" Target="../embeddings/oleObject16.bin"/><Relationship Id="rId6" Type="http://schemas.openxmlformats.org/officeDocument/2006/relationships/image" Target="../media/image63.emf"/><Relationship Id="rId7" Type="http://schemas.openxmlformats.org/officeDocument/2006/relationships/image" Target="../media/image12.png"/><Relationship Id="rId8" Type="http://schemas.openxmlformats.org/officeDocument/2006/relationships/image" Target="../media/image66.emf"/><Relationship Id="rId9" Type="http://schemas.openxmlformats.org/officeDocument/2006/relationships/image" Target="../media/image67.emf"/><Relationship Id="rId10" Type="http://schemas.openxmlformats.org/officeDocument/2006/relationships/oleObject" Target="../embeddings/oleObject17.bin"/><Relationship Id="rId11" Type="http://schemas.openxmlformats.org/officeDocument/2006/relationships/image" Target="../media/image64.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png"/><Relationship Id="rId5" Type="http://schemas.openxmlformats.org/officeDocument/2006/relationships/image" Target="../media/image66.emf"/><Relationship Id="rId6" Type="http://schemas.openxmlformats.org/officeDocument/2006/relationships/image" Target="../media/image67.emf"/><Relationship Id="rId7" Type="http://schemas.openxmlformats.org/officeDocument/2006/relationships/image" Target="../media/image70.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71.emf"/><Relationship Id="rId5" Type="http://schemas.openxmlformats.org/officeDocument/2006/relationships/oleObject" Target="../embeddings/oleObject19.bin"/><Relationship Id="rId6" Type="http://schemas.openxmlformats.org/officeDocument/2006/relationships/image" Target="../media/image72.e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3.e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slideLayout" Target="../slideLayouts/slideLayout7.xml"/><Relationship Id="rId2" Type="http://schemas.openxmlformats.org/officeDocument/2006/relationships/image" Target="../media/image7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emf"/></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microsoft.com/office/2007/relationships/hdphoto" Target="../media/hdphoto3.wdp"/><Relationship Id="rId6" Type="http://schemas.openxmlformats.org/officeDocument/2006/relationships/image" Target="../media/image81.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82.emf"/><Relationship Id="rId5" Type="http://schemas.openxmlformats.org/officeDocument/2006/relationships/oleObject" Target="../embeddings/oleObject22.bin"/><Relationship Id="rId6" Type="http://schemas.openxmlformats.org/officeDocument/2006/relationships/image" Target="../media/image83.e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84.wmf"/><Relationship Id="rId5" Type="http://schemas.openxmlformats.org/officeDocument/2006/relationships/oleObject" Target="../embeddings/oleObject24.bin"/><Relationship Id="rId6" Type="http://schemas.openxmlformats.org/officeDocument/2006/relationships/image" Target="../media/image85.wmf"/><Relationship Id="rId7" Type="http://schemas.openxmlformats.org/officeDocument/2006/relationships/oleObject" Target="../embeddings/oleObject25.bin"/><Relationship Id="rId8" Type="http://schemas.openxmlformats.org/officeDocument/2006/relationships/image" Target="../media/image86.w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7.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W. Ritchie</a:t>
            </a:r>
          </a:p>
          <a:p>
            <a:r>
              <a:rPr lang="en-US" dirty="0" smtClean="0"/>
              <a:t>Adviser: Lauren J. Webb</a:t>
            </a:r>
          </a:p>
          <a:p>
            <a:r>
              <a:rPr lang="en-US" dirty="0" smtClean="0"/>
              <a:t>The University of Texas at Austin</a:t>
            </a:r>
          </a:p>
          <a:p>
            <a:r>
              <a:rPr lang="en-US" dirty="0" smtClean="0"/>
              <a:t>Department of 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6" b="12000"/>
          <a:stretch/>
        </p:blipFill>
        <p:spPr>
          <a:xfrm>
            <a:off x="2438400" y="1582245"/>
            <a:ext cx="4243675" cy="5303520"/>
          </a:xfrm>
          <a:prstGeom prst="rect">
            <a:avLst/>
          </a:prstGeom>
        </p:spPr>
      </p:pic>
      <p:sp>
        <p:nvSpPr>
          <p:cNvPr id="5" name="TextBox 4"/>
          <p:cNvSpPr txBox="1"/>
          <p:nvPr/>
        </p:nvSpPr>
        <p:spPr>
          <a:xfrm>
            <a:off x="1905000" y="2895600"/>
            <a:ext cx="954358" cy="707886"/>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smtClean="0">
              <a:solidFill>
                <a:srgbClr val="0000FF"/>
              </a:solidFill>
            </a:endParaRPr>
          </a:p>
        </p:txBody>
      </p:sp>
      <p:sp>
        <p:nvSpPr>
          <p:cNvPr id="6" name="TextBox 5"/>
          <p:cNvSpPr txBox="1"/>
          <p:nvPr/>
        </p:nvSpPr>
        <p:spPr>
          <a:xfrm>
            <a:off x="5625671" y="5410200"/>
            <a:ext cx="1125303" cy="707886"/>
          </a:xfrm>
          <a:prstGeom prst="rect">
            <a:avLst/>
          </a:prstGeom>
          <a:noFill/>
        </p:spPr>
        <p:txBody>
          <a:bodyPr wrap="none" rtlCol="0">
            <a:spAutoFit/>
          </a:bodyPr>
          <a:lstStyle/>
          <a:p>
            <a:r>
              <a:rPr lang="en-US" sz="2000" dirty="0" smtClean="0"/>
              <a:t>1LFD:</a:t>
            </a:r>
          </a:p>
          <a:p>
            <a:r>
              <a:rPr lang="en-US" sz="2000" dirty="0" err="1" smtClean="0">
                <a:solidFill>
                  <a:srgbClr val="FF6600"/>
                </a:solidFill>
              </a:rPr>
              <a:t>RalGDS</a:t>
            </a:r>
            <a:endParaRPr lang="en-US" sz="2000"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42" name="Group 41"/>
          <p:cNvGrpSpPr/>
          <p:nvPr/>
        </p:nvGrpSpPr>
        <p:grpSpPr>
          <a:xfrm>
            <a:off x="4836963" y="2629580"/>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970693" y="4731344"/>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sp>
        <p:nvSpPr>
          <p:cNvPr id="57" name="TextBox 56"/>
          <p:cNvSpPr txBox="1"/>
          <p:nvPr/>
        </p:nvSpPr>
        <p:spPr>
          <a:xfrm>
            <a:off x="5054647" y="2819400"/>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5541780" y="2217205"/>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728"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5850" y="914400"/>
            <a:ext cx="6445150" cy="5448300"/>
          </a:xfrm>
          <a:prstGeom prst="rect">
            <a:avLst/>
          </a:prstGeom>
        </p:spPr>
      </p:pic>
      <p:sp>
        <p:nvSpPr>
          <p:cNvPr id="2" name="Title 1"/>
          <p:cNvSpPr>
            <a:spLocks noGrp="1"/>
          </p:cNvSpPr>
          <p:nvPr>
            <p:ph type="title"/>
          </p:nvPr>
        </p:nvSpPr>
        <p:spPr>
          <a:xfrm>
            <a:off x="0" y="152400"/>
            <a:ext cx="9144000" cy="990600"/>
          </a:xfrm>
        </p:spPr>
        <p:txBody>
          <a:bodyPr>
            <a:normAutofit fontScale="90000"/>
          </a:bodyPr>
          <a:lstStyle/>
          <a:p>
            <a:r>
              <a:rPr lang="en-US" dirty="0" smtClean="0"/>
              <a:t>Simulation Convergence: Tracking The Field</a:t>
            </a:r>
            <a:endParaRPr lang="en-US" dirty="0"/>
          </a:p>
        </p:txBody>
      </p:sp>
      <p:sp>
        <p:nvSpPr>
          <p:cNvPr id="5" name="TextBox 4"/>
          <p:cNvSpPr txBox="1"/>
          <p:nvPr/>
        </p:nvSpPr>
        <p:spPr>
          <a:xfrm>
            <a:off x="7889788" y="1600200"/>
            <a:ext cx="1330412" cy="830997"/>
          </a:xfrm>
          <a:prstGeom prst="rect">
            <a:avLst/>
          </a:prstGeom>
          <a:noFill/>
        </p:spPr>
        <p:txBody>
          <a:bodyPr wrap="none" rtlCol="0">
            <a:spAutoFit/>
          </a:bodyPr>
          <a:lstStyle/>
          <a:p>
            <a:r>
              <a:rPr lang="en-US" sz="2400" dirty="0" smtClean="0">
                <a:solidFill>
                  <a:srgbClr val="008000"/>
                </a:solidFill>
              </a:rPr>
              <a:t>Numeric</a:t>
            </a:r>
          </a:p>
          <a:p>
            <a:r>
              <a:rPr lang="en-US" sz="2400" dirty="0" smtClean="0">
                <a:solidFill>
                  <a:srgbClr val="0000FF"/>
                </a:solidFill>
              </a:rPr>
              <a:t>RFM</a:t>
            </a:r>
            <a:endParaRPr lang="en-US" sz="2400" dirty="0">
              <a:solidFill>
                <a:srgbClr val="0000FF"/>
              </a:solidFill>
            </a:endParaRPr>
          </a:p>
        </p:txBody>
      </p:sp>
      <p:sp>
        <p:nvSpPr>
          <p:cNvPr id="6" name="TextBox 5"/>
          <p:cNvSpPr txBox="1"/>
          <p:nvPr/>
        </p:nvSpPr>
        <p:spPr>
          <a:xfrm>
            <a:off x="2709351" y="6420792"/>
            <a:ext cx="3725299" cy="461665"/>
          </a:xfrm>
          <a:prstGeom prst="rect">
            <a:avLst/>
          </a:prstGeom>
          <a:noFill/>
        </p:spPr>
        <p:txBody>
          <a:bodyPr wrap="none" rtlCol="0">
            <a:spAutoFit/>
          </a:bodyPr>
          <a:lstStyle/>
          <a:p>
            <a:r>
              <a:rPr lang="en-US" sz="2400" dirty="0" smtClean="0"/>
              <a:t>Total Simulation Time (ns)</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619023321"/>
              </p:ext>
            </p:extLst>
          </p:nvPr>
        </p:nvGraphicFramePr>
        <p:xfrm>
          <a:off x="107950" y="2895600"/>
          <a:ext cx="1511300" cy="1308100"/>
        </p:xfrm>
        <a:graphic>
          <a:graphicData uri="http://schemas.openxmlformats.org/presentationml/2006/ole">
            <mc:AlternateContent xmlns:mc="http://schemas.openxmlformats.org/markup-compatibility/2006">
              <mc:Choice xmlns:v="urn:schemas-microsoft-com:vml" Requires="v">
                <p:oleObj spid="_x0000_s55303" name="Equation" r:id="rId4" imgW="1511300" imgH="1308100" progId="Equation.DSMT4">
                  <p:embed/>
                </p:oleObj>
              </mc:Choice>
              <mc:Fallback>
                <p:oleObj name="Equation" r:id="rId4" imgW="1511300" imgH="1308100" progId="Equation.DSMT4">
                  <p:embed/>
                  <p:pic>
                    <p:nvPicPr>
                      <p:cNvPr id="0" name=""/>
                      <p:cNvPicPr/>
                      <p:nvPr/>
                    </p:nvPicPr>
                    <p:blipFill>
                      <a:blip r:embed="rId5"/>
                      <a:stretch>
                        <a:fillRect/>
                      </a:stretch>
                    </p:blipFill>
                    <p:spPr>
                      <a:xfrm>
                        <a:off x="107950" y="2895600"/>
                        <a:ext cx="1511300" cy="1308100"/>
                      </a:xfrm>
                      <a:prstGeom prst="rect">
                        <a:avLst/>
                      </a:prstGeom>
                    </p:spPr>
                  </p:pic>
                </p:oleObj>
              </mc:Fallback>
            </mc:AlternateContent>
          </a:graphicData>
        </a:graphic>
      </p:graphicFrame>
    </p:spTree>
    <p:extLst>
      <p:ext uri="{BB962C8B-B14F-4D97-AF65-F5344CB8AC3E}">
        <p14:creationId xmlns:p14="http://schemas.microsoft.com/office/powerpoint/2010/main" val="1182178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90600"/>
          </a:xfrm>
        </p:spPr>
        <p:txBody>
          <a:bodyPr>
            <a:normAutofit fontScale="90000"/>
          </a:bodyPr>
          <a:lstStyle/>
          <a:p>
            <a:r>
              <a:rPr lang="en-US" dirty="0" smtClean="0"/>
              <a:t>Simulation Convergence: Tracking The Field</a:t>
            </a:r>
            <a:endParaRPr lang="en-US" dirty="0"/>
          </a:p>
        </p:txBody>
      </p:sp>
      <p:sp>
        <p:nvSpPr>
          <p:cNvPr id="5" name="TextBox 4"/>
          <p:cNvSpPr txBox="1"/>
          <p:nvPr/>
        </p:nvSpPr>
        <p:spPr>
          <a:xfrm>
            <a:off x="7813588" y="1600200"/>
            <a:ext cx="1330412" cy="830997"/>
          </a:xfrm>
          <a:prstGeom prst="rect">
            <a:avLst/>
          </a:prstGeom>
          <a:noFill/>
        </p:spPr>
        <p:txBody>
          <a:bodyPr wrap="none" rtlCol="0">
            <a:spAutoFit/>
          </a:bodyPr>
          <a:lstStyle/>
          <a:p>
            <a:r>
              <a:rPr lang="en-US" sz="2400" dirty="0" smtClean="0">
                <a:solidFill>
                  <a:srgbClr val="008000"/>
                </a:solidFill>
              </a:rPr>
              <a:t>Numeric</a:t>
            </a:r>
          </a:p>
          <a:p>
            <a:r>
              <a:rPr lang="en-US" sz="2400" dirty="0" smtClean="0">
                <a:solidFill>
                  <a:srgbClr val="0000FF"/>
                </a:solidFill>
              </a:rPr>
              <a:t>RFM</a:t>
            </a:r>
            <a:endParaRPr lang="en-US" sz="2400" dirty="0">
              <a:solidFill>
                <a:srgbClr val="0000FF"/>
              </a:solidFill>
            </a:endParaRPr>
          </a:p>
        </p:txBody>
      </p:sp>
      <p:sp>
        <p:nvSpPr>
          <p:cNvPr id="6" name="TextBox 5"/>
          <p:cNvSpPr txBox="1"/>
          <p:nvPr/>
        </p:nvSpPr>
        <p:spPr>
          <a:xfrm>
            <a:off x="2709351" y="6420792"/>
            <a:ext cx="3725299" cy="461665"/>
          </a:xfrm>
          <a:prstGeom prst="rect">
            <a:avLst/>
          </a:prstGeom>
          <a:noFill/>
        </p:spPr>
        <p:txBody>
          <a:bodyPr wrap="none" rtlCol="0">
            <a:spAutoFit/>
          </a:bodyPr>
          <a:lstStyle/>
          <a:p>
            <a:r>
              <a:rPr lang="en-US" sz="2400" dirty="0" smtClean="0"/>
              <a:t>Total Simulation Time (ns)</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2998299660"/>
              </p:ext>
            </p:extLst>
          </p:nvPr>
        </p:nvGraphicFramePr>
        <p:xfrm>
          <a:off x="142875" y="3073400"/>
          <a:ext cx="1206500" cy="952500"/>
        </p:xfrm>
        <a:graphic>
          <a:graphicData uri="http://schemas.openxmlformats.org/presentationml/2006/ole">
            <mc:AlternateContent xmlns:mc="http://schemas.openxmlformats.org/markup-compatibility/2006">
              <mc:Choice xmlns:v="urn:schemas-microsoft-com:vml" Requires="v">
                <p:oleObj spid="_x0000_s56325" name="Equation" r:id="rId3" imgW="1206500" imgH="952500" progId="Equation.DSMT4">
                  <p:embed/>
                </p:oleObj>
              </mc:Choice>
              <mc:Fallback>
                <p:oleObj name="Equation" r:id="rId3" imgW="1206500" imgH="952500" progId="Equation.DSMT4">
                  <p:embed/>
                  <p:pic>
                    <p:nvPicPr>
                      <p:cNvPr id="0" name=""/>
                      <p:cNvPicPr/>
                      <p:nvPr/>
                    </p:nvPicPr>
                    <p:blipFill>
                      <a:blip r:embed="rId4"/>
                      <a:stretch>
                        <a:fillRect/>
                      </a:stretch>
                    </p:blipFill>
                    <p:spPr>
                      <a:xfrm>
                        <a:off x="142875" y="3073400"/>
                        <a:ext cx="1206500" cy="952500"/>
                      </a:xfrm>
                      <a:prstGeom prst="rect">
                        <a:avLst/>
                      </a:prstGeom>
                    </p:spPr>
                  </p:pic>
                </p:oleObj>
              </mc:Fallback>
            </mc:AlternateContent>
          </a:graphicData>
        </a:graphic>
      </p:graphicFrame>
      <p:pic>
        <p:nvPicPr>
          <p:cNvPr id="3" name="Picture 2"/>
          <p:cNvPicPr>
            <a:picLocks noChangeAspect="1"/>
          </p:cNvPicPr>
          <p:nvPr/>
        </p:nvPicPr>
        <p:blipFill>
          <a:blip r:embed="rId5"/>
          <a:stretch>
            <a:fillRect/>
          </a:stretch>
        </p:blipFill>
        <p:spPr>
          <a:xfrm>
            <a:off x="1348740" y="1498600"/>
            <a:ext cx="6446520" cy="5021325"/>
          </a:xfrm>
          <a:prstGeom prst="rect">
            <a:avLst/>
          </a:prstGeom>
        </p:spPr>
      </p:pic>
    </p:spTree>
    <p:extLst>
      <p:ext uri="{BB962C8B-B14F-4D97-AF65-F5344CB8AC3E}">
        <p14:creationId xmlns:p14="http://schemas.microsoft.com/office/powerpoint/2010/main" val="2606184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4270"/>
            <a:ext cx="9144000" cy="1703130"/>
          </a:xfrm>
          <a:ln>
            <a:solidFill>
              <a:srgbClr val="D24E00"/>
            </a:solidFill>
          </a:ln>
        </p:spPr>
        <p:txBody>
          <a:bodyPr>
            <a:normAutofit fontScale="90000"/>
          </a:bodyPr>
          <a:lstStyle/>
          <a:p>
            <a:pPr algn="ctr"/>
            <a:r>
              <a:rPr lang="en-US" dirty="0" smtClean="0"/>
              <a:t>Quantifying Electrostatic Fields at Protein Interfaces Using Classical Electrostatics Calculations</a:t>
            </a:r>
            <a:endParaRPr lang="en-US" dirty="0"/>
          </a:p>
        </p:txBody>
      </p:sp>
      <p:sp>
        <p:nvSpPr>
          <p:cNvPr id="3" name="Content Placeholder 2"/>
          <p:cNvSpPr>
            <a:spLocks noGrp="1"/>
          </p:cNvSpPr>
          <p:nvPr>
            <p:ph idx="1"/>
          </p:nvPr>
        </p:nvSpPr>
        <p:spPr>
          <a:xfrm>
            <a:off x="0" y="2057400"/>
            <a:ext cx="9144000" cy="4800600"/>
          </a:xfrm>
        </p:spPr>
        <p:txBody>
          <a:bodyPr>
            <a:noAutofit/>
          </a:bodyPr>
          <a:lstStyle/>
          <a:p>
            <a:r>
              <a:rPr lang="en-US" sz="1600" b="1" dirty="0" smtClean="0"/>
              <a:t>Multi-Dimensional Umbrella Sampling</a:t>
            </a:r>
          </a:p>
          <a:p>
            <a:pPr lvl="1"/>
            <a:r>
              <a:rPr lang="en-US" sz="1600" dirty="0" err="1" smtClean="0"/>
              <a:t>Ragain</a:t>
            </a:r>
            <a:r>
              <a:rPr lang="en-US" sz="1600" dirty="0"/>
              <a:t>, C. M.; Newberry, R. W.; Ritchie, A. W.; Webb, L. J., Role of Electrostatics in Differential Binding of </a:t>
            </a:r>
            <a:r>
              <a:rPr lang="en-US" sz="1600" dirty="0" err="1"/>
              <a:t>RaIGDS</a:t>
            </a:r>
            <a:r>
              <a:rPr lang="en-US" sz="1600" dirty="0"/>
              <a:t> to Rap Mutations E30D and K31E Investigated by Vibrational Spectroscopy of Thiocyanate Probes.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2012, </a:t>
            </a:r>
            <a:r>
              <a:rPr lang="en-US" sz="1600" i="1" dirty="0"/>
              <a:t>116 </a:t>
            </a:r>
            <a:r>
              <a:rPr lang="en-US" sz="1600" dirty="0"/>
              <a:t>(31), 9326-</a:t>
            </a:r>
            <a:r>
              <a:rPr lang="en-US" sz="1600" dirty="0" smtClean="0"/>
              <a:t>9336.</a:t>
            </a:r>
            <a:endParaRPr lang="en-US" sz="1600" dirty="0"/>
          </a:p>
          <a:p>
            <a:pPr lvl="1"/>
            <a:r>
              <a:rPr lang="en-US" sz="1600" dirty="0"/>
              <a:t>Ritchie, A. W.; Webb, L. J., Optimizing Electrostatic Field Calculations with the Adaptive Poisson-Boltzmann Solver to Predict Electric Fields at Protein-</a:t>
            </a:r>
            <a:r>
              <a:rPr lang="en-US" sz="1600" dirty="0" smtClean="0"/>
              <a:t>Protein </a:t>
            </a:r>
            <a:r>
              <a:rPr lang="en-US" sz="1600" dirty="0"/>
              <a:t>Interfaces I: Sampling and Focusing.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2013, </a:t>
            </a:r>
            <a:r>
              <a:rPr lang="en-US" sz="1600" i="1" dirty="0"/>
              <a:t>117 </a:t>
            </a:r>
            <a:r>
              <a:rPr lang="en-US" sz="1600" dirty="0"/>
              <a:t>( 39), 11473-11489</a:t>
            </a:r>
            <a:r>
              <a:rPr lang="en-US" sz="1600" dirty="0" smtClean="0"/>
              <a:t>.</a:t>
            </a:r>
            <a:endParaRPr lang="en-US" sz="1600" dirty="0"/>
          </a:p>
          <a:p>
            <a:r>
              <a:rPr lang="en-US" sz="1600" b="1" dirty="0" smtClean="0"/>
              <a:t>Numeric Poisson Boltzmann Equation </a:t>
            </a:r>
            <a:r>
              <a:rPr lang="en-US" sz="1600" b="1" dirty="0" err="1" smtClean="0"/>
              <a:t>vs</a:t>
            </a:r>
            <a:r>
              <a:rPr lang="en-US" sz="1600" b="1" dirty="0" smtClean="0"/>
              <a:t> Reaction </a:t>
            </a:r>
            <a:r>
              <a:rPr lang="en-US" sz="1600" b="1" dirty="0" smtClean="0"/>
              <a:t>Field Method </a:t>
            </a:r>
          </a:p>
          <a:p>
            <a:pPr lvl="1"/>
            <a:r>
              <a:rPr lang="en-US" sz="1600" dirty="0"/>
              <a:t>Ritchie, A. W.; Webb, L. J., Optimizing Electrostatic Field Calculations with the Adaptive Poisson-Boltzmann Solver to Predict Electric Fields at Protein-Protein Interfaces I: Sampling and Focusing.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2013, </a:t>
            </a:r>
            <a:r>
              <a:rPr lang="en-US" sz="1600" i="1" dirty="0"/>
              <a:t>117 </a:t>
            </a:r>
            <a:r>
              <a:rPr lang="en-US" sz="1600" dirty="0"/>
              <a:t>( 39), 11473-11489</a:t>
            </a:r>
            <a:r>
              <a:rPr lang="en-US" sz="1600" dirty="0" smtClean="0"/>
              <a:t>.</a:t>
            </a:r>
            <a:endParaRPr lang="en-US" sz="1600" dirty="0"/>
          </a:p>
          <a:p>
            <a:r>
              <a:rPr lang="en-US" sz="1600" b="1" dirty="0" smtClean="0"/>
              <a:t>Selective Explicit Water in Poisson Boltzmann Solutions</a:t>
            </a:r>
          </a:p>
          <a:p>
            <a:pPr lvl="1"/>
            <a:r>
              <a:rPr lang="en-US" sz="1600" dirty="0"/>
              <a:t>Ritchie, A. W.; Webb, L. J., Optimizing Electrostatic Field Calculations with the </a:t>
            </a:r>
            <a:r>
              <a:rPr lang="en-US" sz="1600" dirty="0" smtClean="0"/>
              <a:t>Adaptive </a:t>
            </a:r>
            <a:r>
              <a:rPr lang="en-US" sz="1600" dirty="0"/>
              <a:t>Poisson-Boltzmann Solver to Predict Electric Fields at Protein-Protein Interfaces II: Explicit Near-Probe and Hydrogen-Bonding Water Molecules. </a:t>
            </a:r>
            <a:r>
              <a:rPr lang="en-US" sz="1600" i="1" dirty="0"/>
              <a:t>J </a:t>
            </a:r>
            <a:r>
              <a:rPr lang="en-US" sz="1600" i="1" dirty="0" err="1"/>
              <a:t>Phys</a:t>
            </a:r>
            <a:r>
              <a:rPr lang="en-US" sz="1600" i="1" dirty="0"/>
              <a:t> </a:t>
            </a:r>
            <a:r>
              <a:rPr lang="en-US" sz="1600" i="1" dirty="0" err="1"/>
              <a:t>Chem</a:t>
            </a:r>
            <a:r>
              <a:rPr lang="en-US" sz="1600" i="1" dirty="0"/>
              <a:t> B </a:t>
            </a:r>
            <a:r>
              <a:rPr lang="en-US" sz="1600" b="1" dirty="0"/>
              <a:t>2014, </a:t>
            </a:r>
            <a:r>
              <a:rPr lang="en-US" sz="1600" i="1" dirty="0"/>
              <a:t>118 </a:t>
            </a:r>
            <a:r>
              <a:rPr lang="en-US" sz="1600" dirty="0"/>
              <a:t>(28), 7692-7702. </a:t>
            </a:r>
            <a:endParaRPr lang="en-US" sz="1600" dirty="0" smtClean="0"/>
          </a:p>
          <a:p>
            <a:r>
              <a:rPr lang="en-US" sz="1600" b="1" dirty="0" smtClean="0"/>
              <a:t>Atomic </a:t>
            </a:r>
            <a:r>
              <a:rPr lang="en-US" sz="1600" b="1" dirty="0" smtClean="0"/>
              <a:t>Multipole Optimized Energetics for </a:t>
            </a:r>
            <a:r>
              <a:rPr lang="en-US" sz="1600" b="1" dirty="0" err="1" smtClean="0"/>
              <a:t>Biomolecular</a:t>
            </a:r>
            <a:r>
              <a:rPr lang="en-US" sz="1600" b="1" dirty="0" smtClean="0"/>
              <a:t> Applications (AMOEBA)</a:t>
            </a:r>
          </a:p>
        </p:txBody>
      </p:sp>
    </p:spTree>
    <p:extLst>
      <p:ext uri="{BB962C8B-B14F-4D97-AF65-F5344CB8AC3E}">
        <p14:creationId xmlns:p14="http://schemas.microsoft.com/office/powerpoint/2010/main" val="3242068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227"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228"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229"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19473332"/>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931"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71451" y="1307175"/>
            <a:ext cx="7401099" cy="5550824"/>
          </a:xfrm>
          <a:prstGeom prst="rect">
            <a:avLst/>
          </a:prstGeom>
        </p:spPr>
      </p:pic>
      <p:sp>
        <p:nvSpPr>
          <p:cNvPr id="2" name="Title 1"/>
          <p:cNvSpPr>
            <a:spLocks noGrp="1"/>
          </p:cNvSpPr>
          <p:nvPr>
            <p:ph type="title"/>
          </p:nvPr>
        </p:nvSpPr>
        <p:spPr>
          <a:xfrm>
            <a:off x="8639" y="351477"/>
            <a:ext cx="8229600" cy="1151245"/>
          </a:xfrm>
        </p:spPr>
        <p:txBody>
          <a:bodyPr>
            <a:normAutofit fontScale="90000"/>
          </a:bodyPr>
          <a:lstStyle/>
          <a:p>
            <a:r>
              <a:rPr lang="en-US" sz="3600" dirty="0" smtClean="0"/>
              <a:t>Poisson </a:t>
            </a:r>
            <a:r>
              <a:rPr lang="en-US" sz="3600" dirty="0" smtClean="0"/>
              <a:t>Boltzmann</a:t>
            </a:r>
            <a:r>
              <a:rPr lang="en-US" sz="3600" dirty="0" smtClean="0"/>
              <a:t>:</a:t>
            </a:r>
            <a:br>
              <a:rPr lang="en-US" sz="3600" dirty="0" smtClean="0"/>
            </a:br>
            <a:r>
              <a:rPr lang="en-US" dirty="0" smtClean="0"/>
              <a:t>Reaction </a:t>
            </a:r>
            <a:r>
              <a:rPr lang="en-US" dirty="0" smtClean="0"/>
              <a:t>Field Method (RFM)</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96162440"/>
              </p:ext>
            </p:extLst>
          </p:nvPr>
        </p:nvGraphicFramePr>
        <p:xfrm>
          <a:off x="3581400" y="416201"/>
          <a:ext cx="5562600" cy="574399"/>
        </p:xfrm>
        <a:graphic>
          <a:graphicData uri="http://schemas.openxmlformats.org/presentationml/2006/ole">
            <mc:AlternateContent xmlns:mc="http://schemas.openxmlformats.org/markup-compatibility/2006">
              <mc:Choice xmlns:v="urn:schemas-microsoft-com:vml" Requires="v">
                <p:oleObj spid="_x0000_s53311" name="Equation" r:id="rId5" imgW="2336800" imgH="241300" progId="Equation.DSMT4">
                  <p:embed/>
                </p:oleObj>
              </mc:Choice>
              <mc:Fallback>
                <p:oleObj name="Equation" r:id="rId5" imgW="2336800" imgH="241300" progId="Equation.DSMT4">
                  <p:embed/>
                  <p:pic>
                    <p:nvPicPr>
                      <p:cNvPr id="0" name=""/>
                      <p:cNvPicPr/>
                      <p:nvPr/>
                    </p:nvPicPr>
                    <p:blipFill>
                      <a:blip r:embed="rId6"/>
                      <a:stretch>
                        <a:fillRect/>
                      </a:stretch>
                    </p:blipFill>
                    <p:spPr>
                      <a:xfrm>
                        <a:off x="3581400" y="416201"/>
                        <a:ext cx="5562600" cy="574399"/>
                      </a:xfrm>
                      <a:prstGeom prst="rect">
                        <a:avLst/>
                      </a:prstGeom>
                    </p:spPr>
                  </p:pic>
                </p:oleObj>
              </mc:Fallback>
            </mc:AlternateContent>
          </a:graphicData>
        </a:graphic>
      </p:graphicFrame>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7600" b="65333"/>
          <a:stretch/>
        </p:blipFill>
        <p:spPr>
          <a:xfrm>
            <a:off x="1828800" y="4361688"/>
            <a:ext cx="5486400" cy="1979981"/>
          </a:xfrm>
          <a:prstGeom prst="rect">
            <a:avLst/>
          </a:prstGeom>
        </p:spPr>
      </p:pic>
      <p:pic>
        <p:nvPicPr>
          <p:cNvPr id="14" name="Picture 13"/>
          <p:cNvPicPr>
            <a:picLocks noChangeAspect="1"/>
          </p:cNvPicPr>
          <p:nvPr/>
        </p:nvPicPr>
        <p:blipFill rotWithShape="1">
          <a:blip r:embed="rId4"/>
          <a:srcRect t="7639" b="65278"/>
          <a:stretch/>
        </p:blipFill>
        <p:spPr>
          <a:xfrm>
            <a:off x="1828800" y="1819656"/>
            <a:ext cx="5486400" cy="1981201"/>
          </a:xfrm>
          <a:prstGeom prst="rect">
            <a:avLst/>
          </a:prstGeom>
        </p:spPr>
      </p:pic>
      <p:sp>
        <p:nvSpPr>
          <p:cNvPr id="2" name="Title 1"/>
          <p:cNvSpPr>
            <a:spLocks noGrp="1"/>
          </p:cNvSpPr>
          <p:nvPr>
            <p:ph type="title"/>
          </p:nvPr>
        </p:nvSpPr>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008000"/>
                </a:solidFill>
                <a:latin typeface="Calibri"/>
                <a:cs typeface="Calibri"/>
              </a:rPr>
              <a:t>Green</a:t>
            </a:r>
            <a:r>
              <a:rPr lang="en-US" sz="2800" dirty="0" smtClean="0">
                <a:solidFill>
                  <a:srgbClr val="008000"/>
                </a:solidFill>
                <a:latin typeface="Calibri"/>
                <a:cs typeface="Calibri"/>
              </a:rPr>
              <a:t>: Shifted towards Ralβ center of </a:t>
            </a:r>
            <a:r>
              <a:rPr lang="en-US" sz="2800" dirty="0" smtClean="0">
                <a:solidFill>
                  <a:srgbClr val="008000"/>
                </a:solidFill>
                <a:latin typeface="Calibri"/>
                <a:cs typeface="Calibri"/>
              </a:rPr>
              <a:t>mass</a:t>
            </a:r>
          </a:p>
          <a:p>
            <a:r>
              <a:rPr lang="en-US" sz="2800" dirty="0">
                <a:solidFill>
                  <a:srgbClr val="3366FF"/>
                </a:solidFill>
                <a:latin typeface="Calibri"/>
                <a:cs typeface="Calibri"/>
              </a:rPr>
              <a:t>Blue: Shifted towards system center of mass</a:t>
            </a:r>
          </a:p>
          <a:p>
            <a:pPr marL="0" indent="0">
              <a:buNone/>
            </a:pP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l="8622" t="36600" b="36333"/>
          <a:stretch/>
        </p:blipFill>
        <p:spPr>
          <a:xfrm>
            <a:off x="2301874" y="4361688"/>
            <a:ext cx="5013326" cy="1979981"/>
          </a:xfrm>
          <a:prstGeom prst="rect">
            <a:avLst/>
          </a:prstGeom>
        </p:spPr>
      </p:pic>
      <p:pic>
        <p:nvPicPr>
          <p:cNvPr id="15" name="Picture 14"/>
          <p:cNvPicPr>
            <a:picLocks noChangeAspect="1"/>
          </p:cNvPicPr>
          <p:nvPr/>
        </p:nvPicPr>
        <p:blipFill rotWithShape="1">
          <a:blip r:embed="rId4"/>
          <a:srcRect l="8622" t="36388" b="36487"/>
          <a:stretch/>
        </p:blipFill>
        <p:spPr>
          <a:xfrm>
            <a:off x="2301874" y="1819656"/>
            <a:ext cx="5013325" cy="1984248"/>
          </a:xfrm>
          <a:prstGeom prst="rect">
            <a:avLst/>
          </a:prstGeom>
        </p:spPr>
      </p:pic>
      <p:sp>
        <p:nvSpPr>
          <p:cNvPr id="2" name="Title 1"/>
          <p:cNvSpPr>
            <a:spLocks noGrp="1"/>
          </p:cNvSpPr>
          <p:nvPr>
            <p:ph type="title"/>
          </p:nvPr>
        </p:nvSpPr>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5"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a:t>
            </a:r>
            <a:r>
              <a:rPr lang="en-US" sz="1800" dirty="0" smtClean="0">
                <a:solidFill>
                  <a:srgbClr val="008000"/>
                </a:solidFill>
                <a:latin typeface="Calibri"/>
                <a:cs typeface="Calibri"/>
              </a:rPr>
              <a:t>: Shifted towards Ralβ center of </a:t>
            </a:r>
            <a:r>
              <a:rPr lang="en-US" sz="1800" dirty="0" smtClean="0">
                <a:solidFill>
                  <a:srgbClr val="008000"/>
                </a:solidFill>
                <a:latin typeface="Calibri"/>
                <a:cs typeface="Calibri"/>
              </a:rPr>
              <a:t>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pic>
        <p:nvPicPr>
          <p:cNvPr id="17" name="Picture 16"/>
          <p:cNvPicPr>
            <a:picLocks noChangeAspect="1"/>
          </p:cNvPicPr>
          <p:nvPr/>
        </p:nvPicPr>
        <p:blipFill rotWithShape="1">
          <a:blip r:embed="rId3"/>
          <a:srcRect t="65350" b="7583"/>
          <a:stretch/>
        </p:blipFill>
        <p:spPr>
          <a:xfrm>
            <a:off x="1828800" y="4361688"/>
            <a:ext cx="5486400" cy="1979981"/>
          </a:xfrm>
          <a:prstGeom prst="rect">
            <a:avLst/>
          </a:prstGeom>
        </p:spPr>
      </p:pic>
      <p:pic>
        <p:nvPicPr>
          <p:cNvPr id="18" name="Picture 17"/>
          <p:cNvPicPr>
            <a:picLocks noChangeAspect="1"/>
          </p:cNvPicPr>
          <p:nvPr/>
        </p:nvPicPr>
        <p:blipFill rotWithShape="1">
          <a:blip r:embed="rId4"/>
          <a:srcRect t="65138" b="7737"/>
          <a:stretch/>
        </p:blipFill>
        <p:spPr>
          <a:xfrm>
            <a:off x="1828800" y="1819656"/>
            <a:ext cx="5486400" cy="1984248"/>
          </a:xfrm>
          <a:prstGeom prst="rect">
            <a:avLst/>
          </a:prstGeom>
        </p:spPr>
      </p:pic>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9144000" cy="980207"/>
          </a:xfrm>
          <a:ln>
            <a:noFill/>
          </a:ln>
        </p:spPr>
        <p:txBody>
          <a:bodyPr>
            <a:noAutofit/>
          </a:bodyPr>
          <a:lstStyle/>
          <a:p>
            <a:pPr algn="ctr"/>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a:t>
            </a:r>
            <a:r>
              <a:rPr lang="en-US" dirty="0" smtClean="0"/>
              <a:t>region </a:t>
            </a:r>
            <a:r>
              <a:rPr lang="en-US" dirty="0" smtClean="0"/>
              <a:t>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49340" y="2400300"/>
            <a:ext cx="7645321" cy="3390900"/>
          </a:xfrm>
          <a:prstGeom prst="rect">
            <a:avLst/>
          </a:prstGeom>
        </p:spPr>
      </p:pic>
      <p:sp>
        <p:nvSpPr>
          <p:cNvPr id="2" name="Title 1"/>
          <p:cNvSpPr>
            <a:spLocks noGrp="1"/>
          </p:cNvSpPr>
          <p:nvPr>
            <p:ph type="title"/>
          </p:nvPr>
        </p:nvSpPr>
        <p:spPr>
          <a:xfrm>
            <a:off x="457200" y="381000"/>
            <a:ext cx="8229600" cy="1508962"/>
          </a:xfrm>
        </p:spPr>
        <p:txBody>
          <a:bodyPr>
            <a:normAutofit/>
          </a:bodyPr>
          <a:lstStyle/>
          <a:p>
            <a:r>
              <a:rPr lang="en-US" sz="3200" dirty="0" err="1" smtClean="0"/>
              <a:t>RalGDS</a:t>
            </a:r>
            <a:r>
              <a:rPr lang="en-US" sz="3200" dirty="0" smtClean="0"/>
              <a:t> Monomer: The only example of the 5 </a:t>
            </a:r>
            <a:r>
              <a:rPr lang="en-US" sz="3200" dirty="0" err="1"/>
              <a:t>Å</a:t>
            </a:r>
            <a:r>
              <a:rPr lang="en-US" sz="3200" dirty="0" smtClean="0"/>
              <a:t> Water Sphere Improving Correlation</a:t>
            </a:r>
            <a:endParaRPr lang="en-US" sz="3200" dirty="0"/>
          </a:p>
        </p:txBody>
      </p:sp>
      <p:sp>
        <p:nvSpPr>
          <p:cNvPr id="4" name="TextBox 3"/>
          <p:cNvSpPr txBox="1"/>
          <p:nvPr/>
        </p:nvSpPr>
        <p:spPr>
          <a:xfrm>
            <a:off x="1839672" y="6324600"/>
            <a:ext cx="5464657" cy="461665"/>
          </a:xfrm>
          <a:prstGeom prst="rect">
            <a:avLst/>
          </a:prstGeom>
          <a:noFill/>
        </p:spPr>
        <p:txBody>
          <a:bodyPr wrap="none" rtlCol="0">
            <a:spAutoFit/>
          </a:bodyPr>
          <a:lstStyle/>
          <a:p>
            <a:r>
              <a:rPr lang="en-US" sz="2400" dirty="0" smtClean="0"/>
              <a:t>Experimental Absorption Energy (cm</a:t>
            </a:r>
            <a:r>
              <a:rPr lang="en-US" sz="2400" baseline="30000" dirty="0" smtClean="0"/>
              <a:t>-1</a:t>
            </a:r>
            <a:r>
              <a:rPr lang="en-US" sz="2400" dirty="0" smtClean="0"/>
              <a:t>)</a:t>
            </a:r>
            <a:endParaRPr lang="en-US" sz="2400" dirty="0"/>
          </a:p>
        </p:txBody>
      </p:sp>
      <p:sp>
        <p:nvSpPr>
          <p:cNvPr id="5" name="TextBox 4"/>
          <p:cNvSpPr txBox="1"/>
          <p:nvPr/>
        </p:nvSpPr>
        <p:spPr>
          <a:xfrm rot="16200000">
            <a:off x="-738575" y="3680252"/>
            <a:ext cx="2391550" cy="830997"/>
          </a:xfrm>
          <a:prstGeom prst="rect">
            <a:avLst/>
          </a:prstGeom>
          <a:noFill/>
        </p:spPr>
        <p:txBody>
          <a:bodyPr wrap="none" rtlCol="0" anchor="ctr">
            <a:spAutoFit/>
          </a:bodyPr>
          <a:lstStyle/>
          <a:p>
            <a:pPr algn="ctr"/>
            <a:r>
              <a:rPr lang="en-US" sz="2400" dirty="0" smtClean="0"/>
              <a:t>Calculated Field</a:t>
            </a:r>
          </a:p>
          <a:p>
            <a:pPr algn="ctr"/>
            <a:r>
              <a:rPr lang="en-US" sz="2400" dirty="0" smtClean="0"/>
              <a:t>(</a:t>
            </a:r>
            <a:r>
              <a:rPr lang="en-US" sz="2400" dirty="0" err="1" smtClean="0"/>
              <a:t>k</a:t>
            </a:r>
            <a:r>
              <a:rPr lang="en-US" sz="2400" baseline="-25000" dirty="0" err="1" smtClean="0"/>
              <a:t>b</a:t>
            </a:r>
            <a:r>
              <a:rPr lang="en-US" sz="2400" dirty="0" err="1" smtClean="0"/>
              <a:t>T</a:t>
            </a:r>
            <a:r>
              <a:rPr lang="en-US" sz="2400" dirty="0" smtClean="0"/>
              <a:t>/</a:t>
            </a:r>
            <a:r>
              <a:rPr lang="en-US" sz="2400" dirty="0" err="1" smtClean="0"/>
              <a:t>eÅ</a:t>
            </a:r>
            <a:r>
              <a:rPr lang="en-US" sz="2400" dirty="0" smtClean="0"/>
              <a:t>)</a:t>
            </a:r>
            <a:endParaRPr lang="en-US" sz="2400" dirty="0"/>
          </a:p>
        </p:txBody>
      </p:sp>
      <p:grpSp>
        <p:nvGrpSpPr>
          <p:cNvPr id="9" name="Group 8"/>
          <p:cNvGrpSpPr/>
          <p:nvPr/>
        </p:nvGrpSpPr>
        <p:grpSpPr>
          <a:xfrm>
            <a:off x="1833110" y="1889962"/>
            <a:ext cx="5477781" cy="461665"/>
            <a:chOff x="1993544" y="1889962"/>
            <a:chExt cx="5477781" cy="461665"/>
          </a:xfrm>
        </p:grpSpPr>
        <p:sp>
          <p:nvSpPr>
            <p:cNvPr id="6" name="TextBox 5"/>
            <p:cNvSpPr txBox="1"/>
            <p:nvPr/>
          </p:nvSpPr>
          <p:spPr>
            <a:xfrm>
              <a:off x="1993544" y="1889962"/>
              <a:ext cx="2083022" cy="461665"/>
            </a:xfrm>
            <a:prstGeom prst="rect">
              <a:avLst/>
            </a:prstGeom>
            <a:noFill/>
          </p:spPr>
          <p:txBody>
            <a:bodyPr wrap="none" rtlCol="0">
              <a:spAutoFit/>
            </a:bodyPr>
            <a:lstStyle/>
            <a:p>
              <a:r>
                <a:rPr lang="en-US" sz="2400" dirty="0" smtClean="0"/>
                <a:t>Numeric Field</a:t>
              </a:r>
              <a:endParaRPr lang="en-US" sz="2400" dirty="0"/>
            </a:p>
          </p:txBody>
        </p:sp>
        <p:sp>
          <p:nvSpPr>
            <p:cNvPr id="7" name="TextBox 6"/>
            <p:cNvSpPr txBox="1"/>
            <p:nvPr/>
          </p:nvSpPr>
          <p:spPr>
            <a:xfrm>
              <a:off x="5867400" y="1889962"/>
              <a:ext cx="1603925" cy="461665"/>
            </a:xfrm>
            <a:prstGeom prst="rect">
              <a:avLst/>
            </a:prstGeom>
            <a:noFill/>
          </p:spPr>
          <p:txBody>
            <a:bodyPr wrap="none" rtlCol="0">
              <a:spAutoFit/>
            </a:bodyPr>
            <a:lstStyle/>
            <a:p>
              <a:r>
                <a:rPr lang="en-US" sz="2400" dirty="0" smtClean="0"/>
                <a:t>RFM Field</a:t>
              </a:r>
              <a:endParaRPr lang="en-US" sz="2400" dirty="0"/>
            </a:p>
          </p:txBody>
        </p:sp>
      </p:grpSp>
    </p:spTree>
    <p:extLst>
      <p:ext uri="{BB962C8B-B14F-4D97-AF65-F5344CB8AC3E}">
        <p14:creationId xmlns:p14="http://schemas.microsoft.com/office/powerpoint/2010/main" val="2552826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3151"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3152"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marL="0" indent="0">
              <a:lnSpc>
                <a:spcPct val="110000"/>
              </a:lnSpc>
              <a:buNone/>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r>
              <a:rPr lang="en-US" dirty="0" smtClean="0"/>
              <a:t>.</a:t>
            </a:r>
          </a:p>
          <a:p>
            <a:pPr>
              <a:lnSpc>
                <a:spcPct val="110000"/>
              </a:lnSpc>
            </a:pPr>
            <a:endParaRPr lang="en-US" dirty="0"/>
          </a:p>
          <a:p>
            <a:pPr>
              <a:lnSpc>
                <a:spcPct val="110000"/>
              </a:lnSpc>
            </a:pPr>
            <a:r>
              <a:rPr lang="en-US" dirty="0"/>
              <a:t>Do not include the nearest water molecule.</a:t>
            </a:r>
          </a:p>
          <a:p>
            <a:pPr marL="0" indent="0">
              <a:lnSpc>
                <a:spcPct val="110000"/>
              </a:lnSpc>
              <a:buNone/>
            </a:pPr>
            <a:endParaRPr lang="en-US" dirty="0" smtClean="0"/>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10668" b="12000"/>
          <a:stretch/>
        </p:blipFill>
        <p:spPr>
          <a:xfrm>
            <a:off x="22872" y="1371600"/>
            <a:ext cx="4396728" cy="5494798"/>
          </a:xfrm>
          <a:prstGeom prst="rect">
            <a:avLst/>
          </a:prstGeom>
        </p:spPr>
      </p:pic>
      <p:sp>
        <p:nvSpPr>
          <p:cNvPr id="2" name="Title 1"/>
          <p:cNvSpPr>
            <a:spLocks noGrp="1"/>
          </p:cNvSpPr>
          <p:nvPr>
            <p:ph type="title"/>
          </p:nvPr>
        </p:nvSpPr>
        <p:spPr/>
        <p:txBody>
          <a:bodyPr>
            <a:normAutofit/>
          </a:bodyPr>
          <a:lstStyle/>
          <a:p>
            <a:r>
              <a:rPr lang="en-US" dirty="0" smtClean="0"/>
              <a:t>Why Study Protein Electrostatics?</a:t>
            </a:r>
            <a:endParaRPr lang="en-US" dirty="0"/>
          </a:p>
        </p:txBody>
      </p:sp>
      <p:sp>
        <p:nvSpPr>
          <p:cNvPr id="4" name="TextBox 3"/>
          <p:cNvSpPr txBox="1"/>
          <p:nvPr/>
        </p:nvSpPr>
        <p:spPr>
          <a:xfrm>
            <a:off x="5046003"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7" name="Picture 6"/>
          <p:cNvPicPr>
            <a:picLocks noChangeAspect="1"/>
          </p:cNvPicPr>
          <p:nvPr/>
        </p:nvPicPr>
        <p:blipFill>
          <a:blip r:embed="rId4"/>
          <a:stretch>
            <a:fillRect/>
          </a:stretch>
        </p:blipFill>
        <p:spPr>
          <a:xfrm>
            <a:off x="3962400" y="3200400"/>
            <a:ext cx="5213350" cy="1357751"/>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126" y="1974219"/>
            <a:ext cx="8439580" cy="4768941"/>
            <a:chOff x="354126" y="1974219"/>
            <a:chExt cx="8439580" cy="4768941"/>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grpSp>
      <p:sp>
        <p:nvSpPr>
          <p:cNvPr id="2" name="Title 1"/>
          <p:cNvSpPr>
            <a:spLocks noGrp="1"/>
          </p:cNvSpPr>
          <p:nvPr>
            <p:ph type="title"/>
          </p:nvPr>
        </p:nvSpPr>
        <p:spPr/>
        <p:txBody>
          <a:bodyPr/>
          <a:lstStyle/>
          <a:p>
            <a:r>
              <a:rPr lang="en-US" dirty="0" smtClean="0"/>
              <a:t>Conclusions: Electrostatics </a:t>
            </a:r>
            <a:r>
              <a:rPr lang="en-US" dirty="0" smtClean="0"/>
              <a:t>Models</a:t>
            </a:r>
            <a:endParaRPr lang="en-US" dirty="0"/>
          </a:p>
        </p:txBody>
      </p:sp>
      <p:grpSp>
        <p:nvGrpSpPr>
          <p:cNvPr id="6" name="Group 5"/>
          <p:cNvGrpSpPr/>
          <p:nvPr/>
        </p:nvGrpSpPr>
        <p:grpSpPr>
          <a:xfrm>
            <a:off x="354126" y="2083475"/>
            <a:ext cx="8445584" cy="4092796"/>
            <a:chOff x="354126" y="2083475"/>
            <a:chExt cx="8445584" cy="4092796"/>
          </a:xfrm>
        </p:grpSpPr>
        <p:sp>
          <p:nvSpPr>
            <p:cNvPr id="3" name="TextBox 2"/>
            <p:cNvSpPr txBox="1"/>
            <p:nvPr/>
          </p:nvSpPr>
          <p:spPr>
            <a:xfrm>
              <a:off x="4583219" y="2083475"/>
              <a:ext cx="4216491" cy="1477328"/>
            </a:xfrm>
            <a:prstGeom prst="rect">
              <a:avLst/>
            </a:prstGeom>
            <a:noFill/>
          </p:spPr>
          <p:txBody>
            <a:bodyPr wrap="square" rtlCol="0">
              <a:spAutoFit/>
            </a:bodyPr>
            <a:lstStyle/>
            <a:p>
              <a:pPr marL="285750" indent="-285750">
                <a:buFont typeface="Arial"/>
                <a:buChar char="•"/>
              </a:pPr>
              <a:r>
                <a:rPr lang="en-US" dirty="0" smtClean="0"/>
                <a:t>Do not explicitly include a solvent sphere or nearest water.  </a:t>
              </a:r>
            </a:p>
            <a:p>
              <a:pPr marL="285750" indent="-285750">
                <a:buFont typeface="Arial"/>
                <a:buChar char="•"/>
              </a:pPr>
              <a:r>
                <a:rPr lang="en-US" dirty="0" smtClean="0"/>
                <a:t>When hydrogen-bonding is rare, do not include hydrogen bonding water molecules.</a:t>
              </a:r>
              <a:endParaRPr lang="en-US" dirty="0"/>
            </a:p>
          </p:txBody>
        </p:sp>
        <p:sp>
          <p:nvSpPr>
            <p:cNvPr id="4" name="TextBox 3"/>
            <p:cNvSpPr txBox="1"/>
            <p:nvPr/>
          </p:nvSpPr>
          <p:spPr>
            <a:xfrm>
              <a:off x="2590800" y="5252941"/>
              <a:ext cx="4038600" cy="923330"/>
            </a:xfrm>
            <a:prstGeom prst="rect">
              <a:avLst/>
            </a:prstGeom>
            <a:noFill/>
          </p:spPr>
          <p:txBody>
            <a:bodyPr wrap="square" rtlCol="0">
              <a:spAutoFit/>
            </a:bodyPr>
            <a:lstStyle/>
            <a:p>
              <a:pPr marL="285750" indent="-285750">
                <a:buFont typeface="Arial"/>
                <a:buChar char="•"/>
              </a:pPr>
              <a:r>
                <a:rPr lang="en-US" dirty="0" smtClean="0"/>
                <a:t>Ensembles are not transferable</a:t>
              </a:r>
            </a:p>
            <a:p>
              <a:pPr marL="285750" indent="-285750">
                <a:buFont typeface="Arial"/>
                <a:buChar char="•"/>
              </a:pPr>
              <a:r>
                <a:rPr lang="en-US" dirty="0" smtClean="0"/>
                <a:t>Sampling using the force field defining the electrostatic model</a:t>
              </a:r>
              <a:endParaRPr lang="en-US" dirty="0"/>
            </a:p>
          </p:txBody>
        </p:sp>
        <p:sp>
          <p:nvSpPr>
            <p:cNvPr id="5" name="TextBox 4"/>
            <p:cNvSpPr txBox="1"/>
            <p:nvPr/>
          </p:nvSpPr>
          <p:spPr>
            <a:xfrm>
              <a:off x="354126" y="2083475"/>
              <a:ext cx="4229090" cy="2031325"/>
            </a:xfrm>
            <a:prstGeom prst="rect">
              <a:avLst/>
            </a:prstGeom>
            <a:noFill/>
          </p:spPr>
          <p:txBody>
            <a:bodyPr wrap="square" rtlCol="0">
              <a:spAutoFit/>
            </a:bodyPr>
            <a:lstStyle/>
            <a:p>
              <a:pPr marL="285750" indent="-285750">
                <a:buFont typeface="Arial"/>
                <a:buChar char="•"/>
              </a:pPr>
              <a:r>
                <a:rPr lang="en-US" dirty="0" smtClean="0"/>
                <a:t>Center the grid on the region of interest and use the highest grid point density feasible</a:t>
              </a:r>
            </a:p>
            <a:p>
              <a:pPr marL="285750" indent="-285750">
                <a:buFont typeface="Arial"/>
                <a:buChar char="•"/>
              </a:pPr>
              <a:r>
                <a:rPr lang="en-US" dirty="0" smtClean="0"/>
                <a:t>Use the numeric solutions to the PB equation for comparing differences in fields and the RFM for comparing actual field values</a:t>
              </a:r>
              <a:endParaRPr lang="en-US" dirty="0"/>
            </a:p>
          </p:txBody>
        </p:sp>
      </p:grpSp>
      <p:graphicFrame>
        <p:nvGraphicFramePr>
          <p:cNvPr id="14" name="Table 13"/>
          <p:cNvGraphicFramePr>
            <a:graphicFrameLocks noGrp="1"/>
          </p:cNvGraphicFramePr>
          <p:nvPr>
            <p:extLst>
              <p:ext uri="{D42A27DB-BD31-4B8C-83A1-F6EECF244321}">
                <p14:modId xmlns:p14="http://schemas.microsoft.com/office/powerpoint/2010/main" val="1734862380"/>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r>
                        <a:rPr lang="en-US" sz="2000" baseline="0" dirty="0" smtClean="0"/>
                        <a:t>)</a:t>
                      </a:r>
                    </a:p>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4981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solidFill>
                  <a:srgbClr val="800000"/>
                </a:solidFill>
                <a:cs typeface="Arial"/>
              </a:rPr>
              <a:t>Advisor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Lauren J. Webb, Ph.D</a:t>
            </a:r>
            <a:r>
              <a:rPr lang="en-US" sz="1400" dirty="0">
                <a:solidFill>
                  <a:srgbClr val="800000"/>
                </a:solidFill>
                <a:cs typeface="Arial"/>
              </a:rPr>
              <a:t>.</a:t>
            </a:r>
            <a:endParaRPr lang="en-US" sz="1400" dirty="0" smtClean="0">
              <a:solidFill>
                <a:srgbClr val="800000"/>
              </a:solidFill>
              <a:cs typeface="Arial"/>
            </a:endParaRPr>
          </a:p>
          <a:p>
            <a:pPr>
              <a:buFont typeface="Arial" pitchFamily="34" charset="0"/>
              <a:buNone/>
            </a:pPr>
            <a:endParaRPr lang="en-US" sz="1400" b="1" dirty="0" smtClean="0">
              <a:solidFill>
                <a:srgbClr val="800000"/>
              </a:solidFill>
              <a:cs typeface="Arial"/>
            </a:endParaRPr>
          </a:p>
          <a:p>
            <a:pPr>
              <a:buFont typeface="Arial" pitchFamily="34" charset="0"/>
              <a:buNone/>
            </a:pPr>
            <a:r>
              <a:rPr lang="en-US" sz="1400" b="1" dirty="0" smtClean="0">
                <a:solidFill>
                  <a:srgbClr val="800000"/>
                </a:solidFill>
                <a:cs typeface="Arial"/>
              </a:rPr>
              <a:t>Graduate Students</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Cari</a:t>
            </a:r>
            <a:r>
              <a:rPr lang="en-US" sz="1400" dirty="0" smtClean="0">
                <a:solidFill>
                  <a:srgbClr val="800000"/>
                </a:solidFill>
                <a:cs typeface="Arial"/>
              </a:rPr>
              <a:t> Anderson</a:t>
            </a:r>
          </a:p>
          <a:p>
            <a:pPr>
              <a:buFont typeface="Arial" pitchFamily="34" charset="0"/>
              <a:buNone/>
            </a:pPr>
            <a:r>
              <a:rPr lang="en-US" sz="1400" dirty="0" smtClean="0">
                <a:solidFill>
                  <a:srgbClr val="800000"/>
                </a:solidFill>
                <a:cs typeface="Arial"/>
              </a:rPr>
              <a:t>Jason </a:t>
            </a:r>
            <a:r>
              <a:rPr lang="en-US" sz="1400" dirty="0" err="1" smtClean="0">
                <a:solidFill>
                  <a:srgbClr val="800000"/>
                </a:solidFill>
                <a:cs typeface="Arial"/>
              </a:rPr>
              <a:t>Dugger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Whitney </a:t>
            </a:r>
            <a:r>
              <a:rPr lang="en-US" sz="1400" dirty="0" err="1" smtClean="0">
                <a:solidFill>
                  <a:srgbClr val="800000"/>
                </a:solidFill>
                <a:cs typeface="Arial"/>
              </a:rPr>
              <a:t>Fies</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Jeremy First</a:t>
            </a:r>
          </a:p>
          <a:p>
            <a:pPr>
              <a:buFont typeface="Arial" pitchFamily="34" charset="0"/>
              <a:buNone/>
            </a:pPr>
            <a:r>
              <a:rPr lang="en-US" sz="1400" dirty="0" smtClean="0">
                <a:solidFill>
                  <a:srgbClr val="800000"/>
                </a:solidFill>
                <a:cs typeface="Arial"/>
              </a:rPr>
              <a:t>Seth Norman</a:t>
            </a:r>
          </a:p>
          <a:p>
            <a:pPr>
              <a:buFont typeface="Arial" pitchFamily="34" charset="0"/>
              <a:buNone/>
            </a:pPr>
            <a:r>
              <a:rPr lang="en-US" sz="1400" dirty="0" smtClean="0">
                <a:solidFill>
                  <a:srgbClr val="800000"/>
                </a:solidFill>
                <a:cs typeface="Arial"/>
              </a:rPr>
              <a:t>Elisa </a:t>
            </a:r>
            <a:r>
              <a:rPr lang="en-US" sz="1400" dirty="0" err="1" smtClean="0">
                <a:solidFill>
                  <a:srgbClr val="800000"/>
                </a:solidFill>
                <a:cs typeface="Arial"/>
              </a:rPr>
              <a:t>Novelli</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Rebika</a:t>
            </a:r>
            <a:r>
              <a:rPr lang="en-US" sz="1400" dirty="0" smtClean="0">
                <a:solidFill>
                  <a:srgbClr val="800000"/>
                </a:solidFill>
                <a:cs typeface="Arial"/>
              </a:rPr>
              <a:t> </a:t>
            </a:r>
            <a:r>
              <a:rPr lang="en-US" sz="1400" dirty="0" err="1" smtClean="0">
                <a:solidFill>
                  <a:srgbClr val="800000"/>
                </a:solidFill>
                <a:cs typeface="Arial"/>
              </a:rPr>
              <a:t>Shrestha</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Josh Slocum</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Previous Graduate Students and Post Docs</a:t>
            </a:r>
          </a:p>
          <a:p>
            <a:pPr>
              <a:buFont typeface="Arial" pitchFamily="34" charset="0"/>
              <a:buNone/>
            </a:pPr>
            <a:r>
              <a:rPr lang="en-US" sz="1400" dirty="0" smtClean="0">
                <a:solidFill>
                  <a:srgbClr val="800000"/>
                </a:solidFill>
                <a:cs typeface="Arial"/>
              </a:rPr>
              <a:t>Daniel Ensign, Ph.D</a:t>
            </a:r>
            <a:r>
              <a:rPr lang="en-US" sz="1400" dirty="0">
                <a:solidFill>
                  <a:srgbClr val="800000"/>
                </a:solidFill>
                <a:cs typeface="Arial"/>
              </a:rPr>
              <a:t>.</a:t>
            </a:r>
            <a:endParaRPr lang="en-US" sz="1400" dirty="0" smtClean="0">
              <a:solidFill>
                <a:srgbClr val="800000"/>
              </a:solidFill>
              <a:cs typeface="Arial"/>
            </a:endParaRPr>
          </a:p>
          <a:p>
            <a:pPr>
              <a:buNone/>
            </a:pPr>
            <a:r>
              <a:rPr lang="en-US" sz="1400" dirty="0">
                <a:solidFill>
                  <a:srgbClr val="800000"/>
                </a:solidFill>
                <a:cs typeface="Arial"/>
              </a:rPr>
              <a:t>Christina </a:t>
            </a:r>
            <a:r>
              <a:rPr lang="en-US" sz="1400" dirty="0" err="1">
                <a:solidFill>
                  <a:srgbClr val="800000"/>
                </a:solidFill>
                <a:cs typeface="Arial"/>
              </a:rPr>
              <a:t>Ragain</a:t>
            </a:r>
            <a:r>
              <a:rPr lang="en-US" sz="1400" dirty="0">
                <a:solidFill>
                  <a:srgbClr val="800000"/>
                </a:solidFill>
                <a:cs typeface="Arial"/>
              </a:rPr>
              <a:t>, Ph.D</a:t>
            </a:r>
            <a:r>
              <a:rPr lang="en-US" sz="1400" dirty="0" smtClean="0">
                <a:solidFill>
                  <a:srgbClr val="800000"/>
                </a:solidFill>
                <a:cs typeface="Arial"/>
              </a:rPr>
              <a:t>.</a:t>
            </a:r>
          </a:p>
          <a:p>
            <a:pPr>
              <a:buFont typeface="Arial" pitchFamily="34" charset="0"/>
              <a:buNone/>
            </a:pPr>
            <a:r>
              <a:rPr lang="en-US" sz="1400" dirty="0" smtClean="0">
                <a:solidFill>
                  <a:srgbClr val="800000"/>
                </a:solidFill>
                <a:cs typeface="Arial"/>
              </a:rPr>
              <a:t>Amy Stafford</a:t>
            </a:r>
          </a:p>
          <a:p>
            <a:pPr>
              <a:buFont typeface="Arial" pitchFamily="34" charset="0"/>
              <a:buNone/>
            </a:pPr>
            <a:r>
              <a:rPr lang="en-US" sz="1400" dirty="0" smtClean="0">
                <a:solidFill>
                  <a:srgbClr val="800000"/>
                </a:solidFill>
                <a:cs typeface="Arial"/>
              </a:rPr>
              <a:t>David Walker, Ph.D.</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Undergraduates</a:t>
            </a:r>
          </a:p>
          <a:p>
            <a:pPr>
              <a:buFont typeface="Arial" pitchFamily="34" charset="0"/>
              <a:buNone/>
            </a:pPr>
            <a:r>
              <a:rPr lang="en-US" sz="1400" dirty="0" smtClean="0">
                <a:solidFill>
                  <a:srgbClr val="800000"/>
                </a:solidFill>
                <a:cs typeface="Arial"/>
              </a:rPr>
              <a:t>Kelsey </a:t>
            </a:r>
            <a:r>
              <a:rPr lang="en-US" sz="1400" dirty="0" err="1" smtClean="0">
                <a:solidFill>
                  <a:srgbClr val="800000"/>
                </a:solidFill>
                <a:cs typeface="Arial"/>
              </a:rPr>
              <a:t>Eklund</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Santiago Sanchez</a:t>
            </a:r>
          </a:p>
          <a:p>
            <a:pPr>
              <a:buFont typeface="Arial" pitchFamily="34" charset="0"/>
              <a:buNone/>
            </a:pPr>
            <a:endParaRPr lang="en-US" sz="1400" dirty="0">
              <a:solidFill>
                <a:srgbClr val="800000"/>
              </a:solidFill>
            </a:endParaRPr>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p>
          <a:p>
            <a:r>
              <a:rPr lang="en-US" sz="1500" dirty="0" smtClean="0">
                <a:cs typeface="Arial"/>
              </a:rPr>
              <a:t>Michael </a:t>
            </a:r>
            <a:r>
              <a:rPr lang="en-US" sz="1500" dirty="0" err="1" smtClean="0">
                <a:cs typeface="Arial"/>
              </a:rPr>
              <a:t>Schnieders</a:t>
            </a:r>
            <a:r>
              <a:rPr lang="en-US" sz="1500" dirty="0" smtClean="0">
                <a:cs typeface="Arial"/>
              </a:rPr>
              <a:t>, Ph.D.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223"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224"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Slocum,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1131"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1132"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909"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3" name="TextBox 2"/>
          <p:cNvSpPr txBox="1"/>
          <p:nvPr/>
        </p:nvSpPr>
        <p:spPr>
          <a:xfrm>
            <a:off x="262292" y="2273012"/>
            <a:ext cx="1689886" cy="584776"/>
          </a:xfrm>
          <a:prstGeom prst="rect">
            <a:avLst/>
          </a:prstGeom>
          <a:noFill/>
        </p:spPr>
        <p:txBody>
          <a:bodyPr wrap="none" rtlCol="0">
            <a:spAutoFit/>
          </a:bodyPr>
          <a:lstStyle/>
          <a:p>
            <a:r>
              <a:rPr lang="en-US" sz="3200" dirty="0" err="1" smtClean="0">
                <a:solidFill>
                  <a:srgbClr val="6867C9"/>
                </a:solidFill>
              </a:rPr>
              <a:t>GTPase</a:t>
            </a:r>
            <a:endParaRPr lang="en-US" sz="3200" dirty="0">
              <a:solidFill>
                <a:srgbClr val="6867C9"/>
              </a:solidFill>
            </a:endParaRPr>
          </a:p>
        </p:txBody>
      </p:sp>
      <p:sp>
        <p:nvSpPr>
          <p:cNvPr id="14" name="TextBox 13"/>
          <p:cNvSpPr txBox="1"/>
          <p:nvPr/>
        </p:nvSpPr>
        <p:spPr>
          <a:xfrm>
            <a:off x="262292" y="4865444"/>
            <a:ext cx="1787669" cy="584776"/>
          </a:xfrm>
          <a:prstGeom prst="rect">
            <a:avLst/>
          </a:prstGeom>
          <a:noFill/>
        </p:spPr>
        <p:txBody>
          <a:bodyPr wrap="none" rtlCol="0">
            <a:spAutoFit/>
          </a:bodyPr>
          <a:lstStyle/>
          <a:p>
            <a:r>
              <a:rPr 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Effector</a:t>
            </a:r>
            <a:endParaRPr lang="en-US" sz="3200" dirty="0">
              <a:solidFill>
                <a:schemeClr val="bg1"/>
              </a:solidFill>
            </a:endParaRPr>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Clustering:</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54383"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54384"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523"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524"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525"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53119"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53120"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3121"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53122"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3123"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53124"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53125"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592" b="6743"/>
          <a:stretch/>
        </p:blipFill>
        <p:spPr>
          <a:xfrm>
            <a:off x="5379450" y="1828800"/>
            <a:ext cx="3764550" cy="5029200"/>
          </a:xfrm>
          <a:prstGeom prst="rect">
            <a:avLst/>
          </a:prstGeom>
        </p:spPr>
      </p:pic>
      <p:pic>
        <p:nvPicPr>
          <p:cNvPr id="8" name="Picture 7"/>
          <p:cNvPicPr>
            <a:picLocks noChangeAspect="1"/>
          </p:cNvPicPr>
          <p:nvPr/>
        </p:nvPicPr>
        <p:blipFill rotWithShape="1">
          <a:blip r:embed="rId4"/>
          <a:srcRect t="10668" b="6667"/>
          <a:stretch/>
        </p:blipFill>
        <p:spPr>
          <a:xfrm>
            <a:off x="0" y="1828800"/>
            <a:ext cx="3764550" cy="5029200"/>
          </a:xfrm>
          <a:prstGeom prst="rect">
            <a:avLst/>
          </a:prstGeom>
        </p:spPr>
      </p:pic>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sp>
        <p:nvSpPr>
          <p:cNvPr id="6" name="TextBox 5"/>
          <p:cNvSpPr txBox="1"/>
          <p:nvPr/>
        </p:nvSpPr>
        <p:spPr>
          <a:xfrm>
            <a:off x="0" y="4318337"/>
            <a:ext cx="954358" cy="1015663"/>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a:solidFill>
                <a:srgbClr val="0000FF"/>
              </a:solidFill>
            </a:endParaRPr>
          </a:p>
          <a:p>
            <a:r>
              <a:rPr lang="en-US" sz="2000" dirty="0" err="1" smtClean="0">
                <a:solidFill>
                  <a:schemeClr val="bg1">
                    <a:lumMod val="50000"/>
                  </a:schemeClr>
                </a:solidFill>
              </a:rPr>
              <a:t>Raf</a:t>
            </a:r>
            <a:endParaRPr lang="en-US" sz="2000" dirty="0">
              <a:ln w="18415" cmpd="sng">
                <a:solidFill>
                  <a:srgbClr val="FFFFFF"/>
                </a:solidFill>
                <a:prstDash val="solid"/>
              </a:ln>
              <a:solidFill>
                <a:schemeClr val="bg1">
                  <a:lumMod val="50000"/>
                </a:schemeClr>
              </a:solidFill>
            </a:endParaRPr>
          </a:p>
        </p:txBody>
      </p:sp>
      <p:sp>
        <p:nvSpPr>
          <p:cNvPr id="7" name="TextBox 6"/>
          <p:cNvSpPr txBox="1"/>
          <p:nvPr/>
        </p:nvSpPr>
        <p:spPr>
          <a:xfrm>
            <a:off x="8080245" y="4318337"/>
            <a:ext cx="1139955" cy="1015663"/>
          </a:xfrm>
          <a:prstGeom prst="rect">
            <a:avLst/>
          </a:prstGeom>
          <a:noFill/>
        </p:spPr>
        <p:txBody>
          <a:bodyPr wrap="none" rtlCol="0">
            <a:spAutoFit/>
          </a:bodyPr>
          <a:lstStyle/>
          <a:p>
            <a:r>
              <a:rPr lang="en-US" sz="2000" dirty="0" smtClean="0"/>
              <a:t>1LFD:</a:t>
            </a:r>
          </a:p>
          <a:p>
            <a:r>
              <a:rPr lang="en-US" sz="2000" dirty="0" smtClean="0">
                <a:solidFill>
                  <a:srgbClr val="FF0000"/>
                </a:solidFill>
              </a:rPr>
              <a:t>p21 Ras</a:t>
            </a:r>
          </a:p>
          <a:p>
            <a:r>
              <a:rPr lang="en-US" sz="2000" dirty="0" err="1" smtClean="0">
                <a:solidFill>
                  <a:srgbClr val="FF6600"/>
                </a:solidFill>
              </a:rPr>
              <a:t>RalGDS</a:t>
            </a:r>
            <a:endParaRPr lang="en-US" sz="2000" dirty="0">
              <a:solidFill>
                <a:srgbClr val="FF6600"/>
              </a:solidFill>
            </a:endParaRPr>
          </a:p>
        </p:txBody>
      </p:sp>
      <p:grpSp>
        <p:nvGrpSpPr>
          <p:cNvPr id="29" name="Group 28"/>
          <p:cNvGrpSpPr/>
          <p:nvPr/>
        </p:nvGrpSpPr>
        <p:grpSpPr>
          <a:xfrm>
            <a:off x="1417320" y="4026558"/>
            <a:ext cx="6355080" cy="871895"/>
            <a:chOff x="1417320" y="4026558"/>
            <a:chExt cx="6355080" cy="871895"/>
          </a:xfrm>
        </p:grpSpPr>
        <p:grpSp>
          <p:nvGrpSpPr>
            <p:cNvPr id="12" name="Group 11"/>
            <p:cNvGrpSpPr/>
            <p:nvPr/>
          </p:nvGrpSpPr>
          <p:grpSpPr>
            <a:xfrm>
              <a:off x="3049523" y="4153333"/>
              <a:ext cx="2740152" cy="550929"/>
              <a:chOff x="3049523" y="4153333"/>
              <a:chExt cx="2740152" cy="550929"/>
            </a:xfrm>
          </p:grpSpPr>
          <p:sp>
            <p:nvSpPr>
              <p:cNvPr id="10" name="Right Arrow 9"/>
              <p:cNvSpPr/>
              <p:nvPr/>
            </p:nvSpPr>
            <p:spPr>
              <a:xfrm rot="1800000">
                <a:off x="3049523" y="4153334"/>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9000000">
                <a:off x="3049523" y="4153333"/>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417320" y="4026558"/>
              <a:ext cx="914400" cy="860948"/>
              <a:chOff x="1417320" y="4026558"/>
              <a:chExt cx="914400" cy="860948"/>
            </a:xfrm>
          </p:grpSpPr>
          <p:sp>
            <p:nvSpPr>
              <p:cNvPr id="14" name="Right Arrow 13"/>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417320" y="4419600"/>
                <a:ext cx="914400" cy="0"/>
                <a:chOff x="3962400" y="1981200"/>
                <a:chExt cx="914400" cy="0"/>
              </a:xfrm>
            </p:grpSpPr>
            <p:cxnSp>
              <p:nvCxnSpPr>
                <p:cNvPr id="20" name="Straight Connector 19"/>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nvGrpSpPr>
            <p:cNvPr id="24" name="Group 23"/>
            <p:cNvGrpSpPr/>
            <p:nvPr/>
          </p:nvGrpSpPr>
          <p:grpSpPr>
            <a:xfrm>
              <a:off x="6858000" y="4037505"/>
              <a:ext cx="914400" cy="860948"/>
              <a:chOff x="1417320" y="4026558"/>
              <a:chExt cx="914400" cy="860948"/>
            </a:xfrm>
          </p:grpSpPr>
          <p:sp>
            <p:nvSpPr>
              <p:cNvPr id="25" name="Right Arrow 24"/>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1417320" y="4419600"/>
                <a:ext cx="914400" cy="0"/>
                <a:chOff x="3962400" y="1981200"/>
                <a:chExt cx="914400" cy="0"/>
              </a:xfrm>
            </p:grpSpPr>
            <p:cxnSp>
              <p:nvCxnSpPr>
                <p:cNvPr id="27" name="Straight Connector 26"/>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696731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7468</TotalTime>
  <Words>3861</Words>
  <Application>Microsoft Macintosh PowerPoint</Application>
  <PresentationFormat>On-screen Show (4:3)</PresentationFormat>
  <Paragraphs>473</Paragraphs>
  <Slides>54</Slides>
  <Notes>39</Notes>
  <HiddenSlides>19</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54</vt:i4>
      </vt:variant>
    </vt:vector>
  </HeadingPairs>
  <TitlesOfParts>
    <vt:vector size="58" baseType="lpstr">
      <vt:lpstr>Clarity</vt:lpstr>
      <vt:lpstr>Equation</vt:lpstr>
      <vt:lpstr>MathType 6.0 Equation</vt:lpstr>
      <vt:lpstr>Document</vt:lpstr>
      <vt:lpstr>Quantifying Electrostatic Fields at Protein Interfaces Using Classical Electrostatics Calculations</vt:lpstr>
      <vt:lpstr>Quantifying Electrostatic Fields at Protein Interfaces Using Classical Electrostatics Calculations</vt:lpstr>
      <vt:lpstr>Outline</vt:lpstr>
      <vt:lpstr>Why Study Protein Electrostatics?</vt:lpstr>
      <vt:lpstr>Why Study Protein Electrostatics?</vt:lpstr>
      <vt:lpstr>Outline</vt:lpstr>
      <vt:lpstr>Probing Protein Electrostatics Using the Vibrational Stark Effect (VSE)</vt:lpstr>
      <vt:lpstr>Outline</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2D-probability distributions: a test case</vt:lpstr>
      <vt:lpstr>Simulation Convergence: Tracking The Field</vt:lpstr>
      <vt:lpstr>Simulation Convergence: Tracking The Field</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RalGDS Monomer: The only example of the 5 Å Water Sphere Improving Correlation</vt:lpstr>
      <vt:lpstr>PB Including Selected TIP3P Water Molecules: Hydrogen-Bonding Water</vt:lpstr>
      <vt:lpstr>PB Including Selected TIP3P Water Molecules: Nearest Water Molecule</vt:lpstr>
      <vt:lpstr>PB: Including Selected TIP3P Water Molecules</vt:lpstr>
      <vt:lpstr>Conclusion</vt:lpstr>
      <vt:lpstr>Explicitly Modeling Electronic Polarizability: AMOEBA</vt:lpstr>
      <vt:lpstr>AMOEBA Fields From Amber03 Structural Ensembles Are Less Correlated to Experiment than PB Fields</vt:lpstr>
      <vt:lpstr>Conclusion</vt:lpstr>
      <vt:lpstr>Conclusions: Electrostatics Models</vt:lpstr>
      <vt:lpstr>PowerPoint Presentation</vt:lpstr>
      <vt:lpstr>Enhanced Molecular Dynamics:  Umbrella Sampling</vt:lpstr>
      <vt:lpstr>PowerPoint Presentation</vt:lpstr>
      <vt:lpstr>Enhanced Molecular Dynamics:  Umbrella Sampling</vt:lpstr>
      <vt:lpstr>The Case for Electronic Polarizability: AMOEBA</vt:lpstr>
      <vt:lpstr>The Case for Electronic Polarizability: AMOEBA</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488</cp:revision>
  <dcterms:created xsi:type="dcterms:W3CDTF">2012-11-07T16:10:46Z</dcterms:created>
  <dcterms:modified xsi:type="dcterms:W3CDTF">2015-08-07T17:03:41Z</dcterms:modified>
</cp:coreProperties>
</file>